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9" r:id="rId3"/>
    <p:sldId id="266" r:id="rId4"/>
    <p:sldId id="281" r:id="rId5"/>
    <p:sldId id="280" r:id="rId6"/>
    <p:sldId id="270" r:id="rId7"/>
    <p:sldId id="267" r:id="rId8"/>
    <p:sldId id="282" r:id="rId9"/>
    <p:sldId id="286" r:id="rId10"/>
    <p:sldId id="283" r:id="rId11"/>
    <p:sldId id="287" r:id="rId12"/>
    <p:sldId id="284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037" autoAdjust="0"/>
  </p:normalViewPr>
  <p:slideViewPr>
    <p:cSldViewPr>
      <p:cViewPr varScale="1">
        <p:scale>
          <a:sx n="74" d="100"/>
          <a:sy n="74" d="100"/>
        </p:scale>
        <p:origin x="171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8004A-60EA-44EF-96AE-0F7DD449016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E9633-21F4-4A5A-A6FC-70D534F4B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487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E9633-21F4-4A5A-A6FC-70D534F4B4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6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 taped</a:t>
            </a:r>
            <a:r>
              <a:rPr lang="en-GB" baseline="0" dirty="0" smtClean="0"/>
              <a:t> ears. Can be taken out in school but child must be able to do it independently.  Warm kit in school as we will be out in all weather.</a:t>
            </a:r>
            <a:br>
              <a:rPr lang="en-GB" baseline="0" dirty="0" smtClean="0"/>
            </a:br>
            <a:r>
              <a:rPr lang="en-GB" baseline="0" dirty="0" smtClean="0"/>
              <a:t>Messages sent in via school office if cannot take part for any reason.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E9633-21F4-4A5A-A6FC-70D534F4B42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11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E9633-21F4-4A5A-A6FC-70D534F4B42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1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E9633-21F4-4A5A-A6FC-70D534F4B42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213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Homework </a:t>
            </a:r>
            <a:r>
              <a:rPr lang="en-GB" dirty="0" smtClean="0"/>
              <a:t>includes:</a:t>
            </a:r>
            <a:r>
              <a:rPr lang="en-GB" baseline="0" dirty="0" smtClean="0"/>
              <a:t> TTRS, reading, spelling</a:t>
            </a:r>
            <a:r>
              <a:rPr lang="en-GB" baseline="0" smtClean="0"/>
              <a:t>, ATOM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E9633-21F4-4A5A-A6FC-70D534F4B42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566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3613A-401A-4505-8ADF-8AC00C193B61}" type="datetimeFigureOut">
              <a:rPr lang="en-GB" smtClean="0"/>
              <a:pPr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24C6C-51F1-4A3D-9D2F-6B88996BFE3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lsenham.essex.sch.uk/curriculum/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safetytraining.org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tterjoin.co.uk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7992888" cy="6264696"/>
          </a:xfrm>
        </p:spPr>
        <p:txBody>
          <a:bodyPr>
            <a:normAutofit fontScale="92500"/>
          </a:bodyPr>
          <a:lstStyle/>
          <a:p>
            <a:r>
              <a:rPr lang="en-GB" sz="3600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Welcome to </a:t>
            </a:r>
          </a:p>
          <a:p>
            <a:r>
              <a:rPr lang="en-GB" sz="3600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Meet the Teacher Evening</a:t>
            </a:r>
          </a:p>
          <a:p>
            <a:r>
              <a:rPr lang="en-GB" sz="3900" u="sng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Teachers</a:t>
            </a:r>
          </a:p>
          <a:p>
            <a:r>
              <a:rPr lang="en-GB" sz="3900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Mrs Channing, Mrs Fox and Miss Wilson</a:t>
            </a:r>
          </a:p>
          <a:p>
            <a:endParaRPr lang="en-GB" sz="1600" dirty="0" smtClean="0">
              <a:solidFill>
                <a:schemeClr val="tx1"/>
              </a:solidFill>
              <a:latin typeface="Letter-join Basic 33" panose="02000505000000020003" pitchFamily="50" charset="0"/>
            </a:endParaRPr>
          </a:p>
          <a:p>
            <a:r>
              <a:rPr lang="en-GB" u="sng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Cover teachers</a:t>
            </a:r>
          </a:p>
          <a:p>
            <a:r>
              <a:rPr lang="en-GB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Mrs Samuel</a:t>
            </a:r>
          </a:p>
          <a:p>
            <a:r>
              <a:rPr lang="en-GB" u="sng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Support staff</a:t>
            </a:r>
            <a:endParaRPr lang="en-GB" u="sng" dirty="0">
              <a:solidFill>
                <a:schemeClr val="tx1"/>
              </a:solidFill>
              <a:latin typeface="Letter-join Basic 33" panose="02000505000000020003" pitchFamily="50" charset="0"/>
            </a:endParaRPr>
          </a:p>
          <a:p>
            <a:r>
              <a:rPr lang="en-GB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Mrs Glover, Miss McCauley, Ms Taylor</a:t>
            </a:r>
          </a:p>
          <a:p>
            <a:r>
              <a:rPr lang="en-GB" dirty="0" smtClean="0">
                <a:solidFill>
                  <a:schemeClr val="tx1"/>
                </a:solidFill>
                <a:latin typeface="Letter-join Basic 33" panose="02000505000000020003" pitchFamily="50" charset="0"/>
              </a:rPr>
              <a:t>Mrs Parish, Mrs Burt and Mrs Roberson</a:t>
            </a:r>
            <a:r>
              <a:rPr lang="en-GB" dirty="0" smtClean="0">
                <a:solidFill>
                  <a:schemeClr val="tx1"/>
                </a:solidFill>
                <a:latin typeface="Letter-join 33" panose="02000805000000020003" pitchFamily="50" charset="0"/>
              </a:rPr>
              <a:t/>
            </a:r>
            <a:br>
              <a:rPr lang="en-GB" dirty="0" smtClean="0">
                <a:solidFill>
                  <a:schemeClr val="tx1"/>
                </a:solidFill>
                <a:latin typeface="Letter-join 33" panose="02000805000000020003" pitchFamily="50" charset="0"/>
              </a:rPr>
            </a:br>
            <a:endParaRPr lang="en-GB" dirty="0">
              <a:solidFill>
                <a:schemeClr val="tx1"/>
              </a:solidFill>
              <a:latin typeface="Letter-join 33" panose="02000805000000020003" pitchFamily="50" charset="0"/>
            </a:endParaRPr>
          </a:p>
        </p:txBody>
      </p:sp>
      <p:pic>
        <p:nvPicPr>
          <p:cNvPr id="5" name="Picture 4" descr="Leaf | A simple picture of a Sycamore (Acer Pseudoplatanus/ … | Flickr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697252"/>
            <a:ext cx="1547663" cy="1160747"/>
          </a:xfrm>
          <a:prstGeom prst="rect">
            <a:avLst/>
          </a:prstGeom>
        </p:spPr>
      </p:pic>
      <p:pic>
        <p:nvPicPr>
          <p:cNvPr id="6" name="Picture 5" descr="Leaf Rowan clea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16632"/>
            <a:ext cx="1616795" cy="177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176866" y="915337"/>
            <a:ext cx="6798734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Our Website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hlinkClick r:id="rId2"/>
              </a:rPr>
              <a:t>Curriculum | </a:t>
            </a:r>
            <a:r>
              <a:rPr lang="en-GB" dirty="0" err="1" smtClean="0">
                <a:hlinkClick r:id="rId2"/>
              </a:rPr>
              <a:t>Elsenham</a:t>
            </a:r>
            <a:r>
              <a:rPr lang="en-GB" dirty="0" smtClean="0">
                <a:hlinkClick r:id="rId2"/>
              </a:rPr>
              <a:t> C. of E. Primary School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2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176866" y="915337"/>
            <a:ext cx="6798734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E-Safety – 2 Johns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hlinkClick r:id="rId2"/>
              </a:rPr>
              <a:t>Home - </a:t>
            </a:r>
            <a:r>
              <a:rPr lang="en-GB" dirty="0" err="1">
                <a:hlinkClick r:id="rId2"/>
              </a:rPr>
              <a:t>eSafety</a:t>
            </a:r>
            <a:r>
              <a:rPr lang="en-GB" dirty="0">
                <a:hlinkClick r:id="rId2"/>
              </a:rPr>
              <a:t> </a:t>
            </a:r>
            <a:r>
              <a:rPr lang="en-GB" dirty="0" smtClean="0">
                <a:hlinkClick r:id="rId2"/>
              </a:rPr>
              <a:t>Training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86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176866" y="915337"/>
            <a:ext cx="6798734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Letter-join Basic 33" panose="02000505000000020003" pitchFamily="50" charset="0"/>
              </a:rPr>
              <a:t>Social media</a:t>
            </a:r>
            <a:endParaRPr lang="en-GB" dirty="0">
              <a:latin typeface="Letter-join Basic 33" panose="02000505000000020003" pitchFamily="50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83568" y="2252551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Letter-join Basic 33" panose="02000505000000020003" pitchFamily="50" charset="0"/>
              </a:rPr>
              <a:t>Set boundaries with age restricted apps</a:t>
            </a:r>
          </a:p>
          <a:p>
            <a:r>
              <a:rPr lang="en-GB" dirty="0" smtClean="0">
                <a:latin typeface="Letter-join Basic 33" panose="02000505000000020003" pitchFamily="50" charset="0"/>
              </a:rPr>
              <a:t>Set time restrictions on screen use</a:t>
            </a:r>
          </a:p>
          <a:p>
            <a:r>
              <a:rPr lang="en-GB" dirty="0" smtClean="0">
                <a:latin typeface="Letter-join Basic 33" panose="02000505000000020003" pitchFamily="50" charset="0"/>
              </a:rPr>
              <a:t>Monitor closely for inappropriate content or conversations</a:t>
            </a:r>
            <a:r>
              <a:rPr lang="en-GB" dirty="0" smtClean="0">
                <a:latin typeface="Letter-join 33"/>
              </a:rPr>
              <a:t>.</a:t>
            </a:r>
          </a:p>
          <a:p>
            <a:r>
              <a:rPr lang="en-GB" dirty="0" smtClean="0">
                <a:latin typeface="Letter-join 33"/>
              </a:rPr>
              <a:t>Be aware of cyber bullying</a:t>
            </a:r>
          </a:p>
          <a:p>
            <a:r>
              <a:rPr lang="en-GB" sz="2000" dirty="0" smtClean="0">
                <a:latin typeface="Letter-join 33"/>
              </a:rPr>
              <a:t>Visit the NSPCC website for further reading.</a:t>
            </a:r>
          </a:p>
          <a:p>
            <a:endParaRPr lang="en-GB" dirty="0">
              <a:latin typeface="Letter-join 33"/>
            </a:endParaRPr>
          </a:p>
        </p:txBody>
      </p:sp>
      <p:pic>
        <p:nvPicPr>
          <p:cNvPr id="5" name="Picture 4" descr="How can I help my child if they are being bullied? | NSP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635400"/>
            <a:ext cx="9468544" cy="22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63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640960" cy="550547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en-GB" sz="5400" dirty="0">
              <a:latin typeface="Letter-join Basic 33" panose="02000505000000020003" pitchFamily="50" charset="0"/>
            </a:endParaRPr>
          </a:p>
          <a:p>
            <a:pPr algn="ctr">
              <a:buNone/>
            </a:pPr>
            <a:r>
              <a:rPr lang="en-GB" sz="6000" dirty="0" smtClean="0">
                <a:latin typeface="Letter-join Basic 33" panose="02000505000000020003" pitchFamily="50" charset="0"/>
              </a:rPr>
              <a:t>Thank you for coming!</a:t>
            </a:r>
          </a:p>
          <a:p>
            <a:pPr algn="ctr">
              <a:buNone/>
            </a:pPr>
            <a:endParaRPr lang="en-GB" sz="6000" dirty="0" smtClean="0">
              <a:latin typeface="Letter-join Basic 33" panose="02000505000000020003" pitchFamily="50" charset="0"/>
            </a:endParaRPr>
          </a:p>
          <a:p>
            <a:pPr algn="ctr">
              <a:buNone/>
            </a:pPr>
            <a:r>
              <a:rPr lang="en-GB" sz="3600" dirty="0">
                <a:latin typeface="Letterjoin-Air Plus 33" panose="02000805000000020003" pitchFamily="50" charset="0"/>
              </a:rPr>
              <a:t>We look forward to working alongside you this year.</a:t>
            </a:r>
            <a:r>
              <a:rPr lang="en-GB" sz="6000" b="1" dirty="0">
                <a:latin typeface="Letterjoin-Air Plus 33" panose="02000805000000020003" pitchFamily="50" charset="0"/>
              </a:rPr>
              <a:t/>
            </a:r>
            <a:br>
              <a:rPr lang="en-GB" sz="6000" b="1" dirty="0">
                <a:latin typeface="Letterjoin-Air Plus 33" panose="02000805000000020003" pitchFamily="50" charset="0"/>
              </a:rPr>
            </a:br>
            <a:endParaRPr lang="en-GB" sz="5400" dirty="0" smtClean="0">
              <a:latin typeface="Letter-join Basic 33" panose="02000505000000020003" pitchFamily="50" charset="0"/>
            </a:endParaRPr>
          </a:p>
          <a:p>
            <a:pPr algn="ctr">
              <a:buNone/>
            </a:pPr>
            <a:r>
              <a:rPr lang="en-GB" sz="4800" dirty="0" smtClean="0">
                <a:latin typeface="Letter-join Basic 33" panose="02000505000000020003" pitchFamily="50" charset="0"/>
              </a:rPr>
              <a:t>Are there any questions?</a:t>
            </a:r>
            <a:endParaRPr lang="en-GB" sz="4800" dirty="0">
              <a:latin typeface="Letter-join Basic 33" panose="02000505000000020003" pitchFamily="50" charset="0"/>
            </a:endParaRPr>
          </a:p>
          <a:p>
            <a:pPr>
              <a:buNone/>
            </a:pP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224305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Letter-join Basic 33" panose="02000505000000020003" pitchFamily="50" charset="0"/>
              </a:rPr>
              <a:t>Exciting topics to look forward to in Year 3…</a:t>
            </a:r>
            <a:endParaRPr lang="en-GB" dirty="0">
              <a:latin typeface="Letter-join Basic 33" panose="02000505000000020003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GB" sz="2400" dirty="0">
                <a:latin typeface="Letter-join Basic 33" panose="02000505000000020003" pitchFamily="50" charset="0"/>
              </a:rPr>
              <a:t>Stone </a:t>
            </a:r>
            <a:r>
              <a:rPr lang="en-GB" sz="2400" dirty="0" smtClean="0">
                <a:latin typeface="Letter-join Basic 33" panose="02000505000000020003" pitchFamily="50" charset="0"/>
              </a:rPr>
              <a:t>Age and Iron Age</a:t>
            </a:r>
            <a:endParaRPr lang="en-GB" sz="2400" dirty="0">
              <a:latin typeface="Letter-join Basic 33" panose="02000505000000020003" pitchFamily="50" charset="0"/>
            </a:endParaRPr>
          </a:p>
          <a:p>
            <a:r>
              <a:rPr lang="en-GB" sz="2400" dirty="0">
                <a:latin typeface="Letter-join Basic 33" panose="02000505000000020003" pitchFamily="50" charset="0"/>
              </a:rPr>
              <a:t>The Roman Empire</a:t>
            </a:r>
          </a:p>
          <a:p>
            <a:r>
              <a:rPr lang="en-GB" sz="2400" dirty="0">
                <a:latin typeface="Letter-join Basic 33" panose="02000505000000020003" pitchFamily="50" charset="0"/>
              </a:rPr>
              <a:t>The Mayans</a:t>
            </a: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Forces </a:t>
            </a:r>
            <a:r>
              <a:rPr lang="en-GB" sz="2400" dirty="0">
                <a:latin typeface="Letter-join Basic 33" panose="02000505000000020003" pitchFamily="50" charset="0"/>
              </a:rPr>
              <a:t>and magnets</a:t>
            </a:r>
          </a:p>
          <a:p>
            <a:r>
              <a:rPr lang="en-GB" sz="2400" dirty="0">
                <a:latin typeface="Letter-join Basic 33" panose="02000505000000020003" pitchFamily="50" charset="0"/>
              </a:rPr>
              <a:t>Rocks and </a:t>
            </a:r>
            <a:r>
              <a:rPr lang="en-GB" sz="2400" dirty="0" smtClean="0">
                <a:latin typeface="Letter-join Basic 33" panose="02000505000000020003" pitchFamily="50" charset="0"/>
              </a:rPr>
              <a:t>fossils</a:t>
            </a: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Central America</a:t>
            </a: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Volcanoes</a:t>
            </a: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Polar environments</a:t>
            </a: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Construction</a:t>
            </a:r>
            <a:endParaRPr lang="en-GB" sz="2400" dirty="0">
              <a:latin typeface="Letter-join Basic 33" panose="02000505000000020003" pitchFamily="50" charset="0"/>
            </a:endParaRPr>
          </a:p>
          <a:p>
            <a:r>
              <a:rPr lang="en-GB" sz="2400" dirty="0" smtClean="0">
                <a:latin typeface="Letter-join Basic 33" panose="02000505000000020003" pitchFamily="50" charset="0"/>
              </a:rPr>
              <a:t>Philosophy</a:t>
            </a:r>
          </a:p>
          <a:p>
            <a:endParaRPr lang="en-GB" sz="2400" dirty="0">
              <a:latin typeface="Letter-join Basic 33" panose="02000505000000020003" pitchFamily="50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Letter-join Basic 33" panose="02000505000000020003" pitchFamily="50" charset="0"/>
              </a:rPr>
              <a:t>Also, this year, your child will start to learn French!</a:t>
            </a:r>
            <a:endParaRPr lang="en-GB" sz="2400" dirty="0">
              <a:latin typeface="Letter-join Basic 33" panose="02000505000000020003" pitchFamily="50" charset="0"/>
            </a:endParaRPr>
          </a:p>
        </p:txBody>
      </p:sp>
      <p:pic>
        <p:nvPicPr>
          <p:cNvPr id="4" name="Picture 3" descr="Prehistoric Architectur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096" y="1417638"/>
            <a:ext cx="1907704" cy="1430778"/>
          </a:xfrm>
          <a:prstGeom prst="rect">
            <a:avLst/>
          </a:prstGeom>
        </p:spPr>
      </p:pic>
      <p:pic>
        <p:nvPicPr>
          <p:cNvPr id="5" name="Picture 4" descr="Auxilia | the Romans would often employ soldiers from a conq… | Flick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96952"/>
            <a:ext cx="2196895" cy="1465312"/>
          </a:xfrm>
          <a:prstGeom prst="rect">
            <a:avLst/>
          </a:prstGeom>
        </p:spPr>
      </p:pic>
      <p:pic>
        <p:nvPicPr>
          <p:cNvPr id="6" name="Picture 5" descr="Fossils | Earth Scienc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948" y="4309689"/>
            <a:ext cx="1777516" cy="118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2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568952" cy="655272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en-GB" sz="7600" u="sng" dirty="0" smtClean="0">
                <a:latin typeface="Letter-join Basic 33" panose="02000505000000020003" pitchFamily="50" charset="0"/>
              </a:rPr>
              <a:t>A typical day in Year 3:</a:t>
            </a:r>
          </a:p>
          <a:p>
            <a:pPr>
              <a:lnSpc>
                <a:spcPct val="120000"/>
              </a:lnSpc>
              <a:buNone/>
            </a:pPr>
            <a:endParaRPr lang="en-GB" sz="2500" u="sng" dirty="0">
              <a:latin typeface="Letter-join Basic 33" panose="02000505000000020003" pitchFamily="50" charset="0"/>
            </a:endParaRPr>
          </a:p>
          <a:p>
            <a:pPr>
              <a:lnSpc>
                <a:spcPct val="120000"/>
              </a:lnSpc>
              <a:buNone/>
            </a:pPr>
            <a:endParaRPr lang="en-GB" sz="2500" u="sng" dirty="0" smtClean="0">
              <a:latin typeface="Letter-join Basic 33" panose="02000505000000020003" pitchFamily="50" charset="0"/>
            </a:endParaRPr>
          </a:p>
          <a:p>
            <a:r>
              <a:rPr lang="en-GB" sz="6600" dirty="0" smtClean="0">
                <a:latin typeface="Letter-join Basic 33" panose="02000505000000020003" pitchFamily="50" charset="0"/>
              </a:rPr>
              <a:t>Early morning SODA work </a:t>
            </a:r>
            <a:r>
              <a:rPr lang="en-GB" sz="5400" dirty="0" smtClean="0">
                <a:latin typeface="Letter-join Basic 33" panose="02000505000000020003" pitchFamily="50" charset="0"/>
              </a:rPr>
              <a:t>(</a:t>
            </a:r>
            <a:r>
              <a:rPr lang="en-GB" sz="5400" dirty="0">
                <a:latin typeface="Letter-join Basic 33" panose="02000505000000020003" pitchFamily="50" charset="0"/>
              </a:rPr>
              <a:t>grammar, spellings, maths, comprehension</a:t>
            </a:r>
            <a:r>
              <a:rPr lang="en-GB" sz="5400" dirty="0" smtClean="0">
                <a:latin typeface="Letter-join Basic 33" panose="02000505000000020003" pitchFamily="50" charset="0"/>
              </a:rPr>
              <a:t>)</a:t>
            </a:r>
          </a:p>
          <a:p>
            <a:pPr marL="0" indent="0">
              <a:buNone/>
            </a:pPr>
            <a:endParaRPr lang="en-GB" sz="1900" dirty="0">
              <a:latin typeface="Letter-join Basic 33" panose="02000505000000020003" pitchFamily="50" charset="0"/>
            </a:endParaRPr>
          </a:p>
          <a:p>
            <a:r>
              <a:rPr lang="en-GB" sz="6600" dirty="0">
                <a:latin typeface="Letter-join Basic 33" panose="02000505000000020003" pitchFamily="50" charset="0"/>
              </a:rPr>
              <a:t>Collective </a:t>
            </a:r>
            <a:r>
              <a:rPr lang="en-GB" sz="6600" dirty="0" smtClean="0">
                <a:latin typeface="Letter-join Basic 33" panose="02000505000000020003" pitchFamily="50" charset="0"/>
              </a:rPr>
              <a:t>Worship</a:t>
            </a:r>
          </a:p>
          <a:p>
            <a:pPr marL="0" indent="0">
              <a:buNone/>
            </a:pPr>
            <a:endParaRPr lang="en-GB" sz="1900" dirty="0">
              <a:latin typeface="Letter-join Basic 33" panose="02000505000000020003" pitchFamily="50" charset="0"/>
            </a:endParaRPr>
          </a:p>
          <a:p>
            <a:r>
              <a:rPr lang="en-GB" sz="6600" dirty="0" smtClean="0">
                <a:latin typeface="Letter-join Basic 33" panose="02000505000000020003" pitchFamily="50" charset="0"/>
              </a:rPr>
              <a:t>English</a:t>
            </a:r>
          </a:p>
          <a:p>
            <a:pPr marL="0" indent="0">
              <a:buNone/>
            </a:pPr>
            <a:endParaRPr lang="en-GB" sz="1900" dirty="0">
              <a:latin typeface="Letter-join Basic 33" panose="02000505000000020003" pitchFamily="50" charset="0"/>
            </a:endParaRPr>
          </a:p>
          <a:p>
            <a:r>
              <a:rPr lang="en-GB" sz="5100" dirty="0">
                <a:latin typeface="Letter-join Basic 33" panose="02000505000000020003" pitchFamily="50" charset="0"/>
              </a:rPr>
              <a:t>Break </a:t>
            </a:r>
            <a:r>
              <a:rPr lang="en-GB" sz="5100" dirty="0" smtClean="0">
                <a:latin typeface="Letter-join Basic 33" panose="02000505000000020003" pitchFamily="50" charset="0"/>
              </a:rPr>
              <a:t>time at 10.45am</a:t>
            </a:r>
          </a:p>
          <a:p>
            <a:pPr marL="0" indent="0">
              <a:buNone/>
            </a:pPr>
            <a:endParaRPr lang="en-GB" sz="1900" dirty="0">
              <a:latin typeface="Letter-join Basic 33" panose="02000505000000020003" pitchFamily="50" charset="0"/>
            </a:endParaRPr>
          </a:p>
          <a:p>
            <a:r>
              <a:rPr lang="en-GB" sz="6600" dirty="0" smtClean="0">
                <a:latin typeface="Letter-join Basic 33" panose="02000505000000020003" pitchFamily="50" charset="0"/>
              </a:rPr>
              <a:t>Maths</a:t>
            </a:r>
          </a:p>
          <a:p>
            <a:pPr marL="0" indent="0">
              <a:buNone/>
            </a:pPr>
            <a:endParaRPr lang="en-GB" sz="2300" dirty="0">
              <a:latin typeface="Letter-join Basic 33" panose="02000505000000020003" pitchFamily="50" charset="0"/>
            </a:endParaRPr>
          </a:p>
          <a:p>
            <a:r>
              <a:rPr lang="en-GB" sz="6600" dirty="0">
                <a:latin typeface="Letter-join Basic 33" panose="02000505000000020003" pitchFamily="50" charset="0"/>
              </a:rPr>
              <a:t>Guided </a:t>
            </a:r>
            <a:r>
              <a:rPr lang="en-GB" sz="6600" dirty="0" smtClean="0">
                <a:latin typeface="Letter-join Basic 33" panose="02000505000000020003" pitchFamily="50" charset="0"/>
              </a:rPr>
              <a:t>Reading</a:t>
            </a:r>
          </a:p>
          <a:p>
            <a:pPr marL="0" indent="0">
              <a:buNone/>
            </a:pPr>
            <a:endParaRPr lang="en-GB" sz="2300" dirty="0">
              <a:latin typeface="Letter-join Basic 33" panose="02000505000000020003" pitchFamily="50" charset="0"/>
            </a:endParaRPr>
          </a:p>
          <a:p>
            <a:r>
              <a:rPr lang="en-GB" sz="5100" dirty="0">
                <a:latin typeface="Letter-join Basic 33" panose="02000505000000020003" pitchFamily="50" charset="0"/>
              </a:rPr>
              <a:t>Lunch </a:t>
            </a:r>
            <a:r>
              <a:rPr lang="en-GB" sz="5100" dirty="0" smtClean="0">
                <a:latin typeface="Letter-join Basic 33" panose="02000505000000020003" pitchFamily="50" charset="0"/>
              </a:rPr>
              <a:t>time at 12.30pm</a:t>
            </a:r>
          </a:p>
          <a:p>
            <a:pPr marL="0" indent="0">
              <a:buNone/>
            </a:pPr>
            <a:endParaRPr lang="en-GB" sz="2300" dirty="0">
              <a:latin typeface="Letter-join Basic 33" panose="02000505000000020003" pitchFamily="50" charset="0"/>
            </a:endParaRPr>
          </a:p>
          <a:p>
            <a:r>
              <a:rPr lang="en-GB" sz="6600" dirty="0" smtClean="0">
                <a:latin typeface="Letter-join Basic 33" panose="02000505000000020003" pitchFamily="50" charset="0"/>
              </a:rPr>
              <a:t>Foundation subject </a:t>
            </a:r>
            <a:r>
              <a:rPr lang="en-GB" sz="5400" dirty="0">
                <a:latin typeface="Letter-join Basic 33" panose="02000505000000020003" pitchFamily="50" charset="0"/>
              </a:rPr>
              <a:t>(science, R.E. geography, French, P.E. history, P.S.H.E. computing, music)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en-GB" sz="5400" dirty="0" smtClean="0">
              <a:latin typeface="Letter-join 33" panose="02000805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8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19472"/>
            <a:ext cx="8856984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u="sng" dirty="0" smtClean="0">
                <a:latin typeface="Letter-join Plus 33" panose="02000505000000020003" pitchFamily="50" charset="0"/>
              </a:rPr>
              <a:t>P.E.</a:t>
            </a:r>
            <a:r>
              <a:rPr lang="en-GB" sz="3200" dirty="0" smtClean="0">
                <a:latin typeface="Letter-join Plus 33" panose="02000505000000020003" pitchFamily="50" charset="0"/>
              </a:rPr>
              <a:t> </a:t>
            </a:r>
            <a:endParaRPr lang="en-GB" sz="2800" dirty="0">
              <a:latin typeface="Letter-join Plus 33" panose="02000505000000020003" pitchFamily="50" charset="0"/>
            </a:endParaRPr>
          </a:p>
          <a:p>
            <a:endParaRPr lang="en-GB" sz="1400" dirty="0" smtClean="0">
              <a:latin typeface="Letter-join Plus 33" panose="02000505000000020003" pitchFamily="50" charset="0"/>
            </a:endParaRPr>
          </a:p>
          <a:p>
            <a:r>
              <a:rPr lang="en-GB" sz="2800" b="1" dirty="0" smtClean="0">
                <a:solidFill>
                  <a:schemeClr val="accent1">
                    <a:lumMod val="50000"/>
                  </a:schemeClr>
                </a:solidFill>
                <a:latin typeface="Letter-join Basic 33" panose="02000505000000020003" pitchFamily="50" charset="0"/>
              </a:rPr>
              <a:t>Monday afternoon: Indoor P.E</a:t>
            </a:r>
          </a:p>
          <a:p>
            <a:r>
              <a:rPr lang="en-GB" sz="2800" b="1" dirty="0" smtClean="0">
                <a:solidFill>
                  <a:schemeClr val="accent1">
                    <a:lumMod val="50000"/>
                  </a:schemeClr>
                </a:solidFill>
                <a:latin typeface="Letter-join Basic 33" panose="02000505000000020003" pitchFamily="50" charset="0"/>
              </a:rPr>
              <a:t>Tuesday </a:t>
            </a:r>
            <a:r>
              <a:rPr lang="en-GB" sz="2800" b="1" dirty="0">
                <a:solidFill>
                  <a:schemeClr val="accent1">
                    <a:lumMod val="50000"/>
                  </a:schemeClr>
                </a:solidFill>
                <a:latin typeface="Letter-join Basic 33" panose="02000505000000020003" pitchFamily="50" charset="0"/>
              </a:rPr>
              <a:t>afternoon: </a:t>
            </a:r>
            <a:r>
              <a:rPr lang="en-GB" sz="2800" b="1" dirty="0" smtClean="0">
                <a:solidFill>
                  <a:schemeClr val="accent1">
                    <a:lumMod val="50000"/>
                  </a:schemeClr>
                </a:solidFill>
                <a:latin typeface="Letter-join Basic 33" panose="02000505000000020003" pitchFamily="50" charset="0"/>
              </a:rPr>
              <a:t>Outdoor </a:t>
            </a:r>
            <a:r>
              <a:rPr lang="en-GB" sz="2800" b="1" dirty="0">
                <a:solidFill>
                  <a:schemeClr val="accent1">
                    <a:lumMod val="50000"/>
                  </a:schemeClr>
                </a:solidFill>
                <a:latin typeface="Letter-join Basic 33" panose="02000505000000020003" pitchFamily="50" charset="0"/>
              </a:rPr>
              <a:t>games. </a:t>
            </a:r>
            <a:endParaRPr lang="en-GB" sz="2800" b="1" dirty="0" smtClean="0">
              <a:solidFill>
                <a:schemeClr val="accent1">
                  <a:lumMod val="50000"/>
                </a:schemeClr>
              </a:solidFill>
              <a:latin typeface="Letter-join Basic 33" panose="02000505000000020003" pitchFamily="50" charset="0"/>
            </a:endParaRPr>
          </a:p>
          <a:p>
            <a:endParaRPr lang="en-GB" sz="2800" b="1" dirty="0">
              <a:solidFill>
                <a:schemeClr val="accent1">
                  <a:lumMod val="50000"/>
                </a:schemeClr>
              </a:solidFill>
              <a:latin typeface="Letter-join Basic 33" panose="02000505000000020003" pitchFamily="50" charset="0"/>
            </a:endParaRPr>
          </a:p>
          <a:p>
            <a:r>
              <a:rPr lang="en-GB" sz="2800" dirty="0">
                <a:latin typeface="Letter-join Basic 33" panose="02000505000000020003" pitchFamily="50" charset="0"/>
              </a:rPr>
              <a:t>Please ensure your child </a:t>
            </a:r>
            <a:r>
              <a:rPr lang="en-GB" sz="2800" dirty="0" smtClean="0">
                <a:latin typeface="Letter-join Basic 33" panose="02000505000000020003" pitchFamily="50" charset="0"/>
              </a:rPr>
              <a:t>comes in wearing clothes that are weather appropriate, </a:t>
            </a:r>
            <a:r>
              <a:rPr lang="en-GB" sz="2800" dirty="0">
                <a:latin typeface="Letter-join Basic 33" panose="02000505000000020003" pitchFamily="50" charset="0"/>
              </a:rPr>
              <a:t>warm joggers and a jumper for the coming winter </a:t>
            </a:r>
            <a:r>
              <a:rPr lang="en-GB" sz="2800" dirty="0" smtClean="0">
                <a:latin typeface="Letter-join Basic 33" panose="02000505000000020003" pitchFamily="50" charset="0"/>
              </a:rPr>
              <a:t>months and shorts and </a:t>
            </a:r>
            <a:r>
              <a:rPr lang="en-GB" sz="2800" dirty="0" err="1" smtClean="0">
                <a:latin typeface="Letter-join Basic 33" panose="02000505000000020003" pitchFamily="50" charset="0"/>
              </a:rPr>
              <a:t>tshirt</a:t>
            </a:r>
            <a:r>
              <a:rPr lang="en-GB" sz="2800" dirty="0" smtClean="0">
                <a:latin typeface="Letter-join Basic 33" panose="02000505000000020003" pitchFamily="50" charset="0"/>
              </a:rPr>
              <a:t> for the spring and summer. </a:t>
            </a:r>
            <a:endParaRPr lang="en-GB" sz="2800" dirty="0">
              <a:latin typeface="Letter-join Basic 33" panose="02000505000000020003" pitchFamily="50" charset="0"/>
            </a:endParaRPr>
          </a:p>
          <a:p>
            <a:r>
              <a:rPr lang="en-GB" sz="2800" dirty="0" smtClean="0">
                <a:latin typeface="Letter-join Basic 33" panose="02000505000000020003" pitchFamily="50" charset="0"/>
              </a:rPr>
              <a:t>Please </a:t>
            </a:r>
            <a:r>
              <a:rPr lang="en-GB" sz="2800" b="1" dirty="0">
                <a:latin typeface="Letter-join Basic 33" panose="02000505000000020003" pitchFamily="50" charset="0"/>
              </a:rPr>
              <a:t>name</a:t>
            </a:r>
            <a:r>
              <a:rPr lang="en-GB" sz="2800" dirty="0">
                <a:latin typeface="Letter-join Basic 33" panose="02000505000000020003" pitchFamily="50" charset="0"/>
              </a:rPr>
              <a:t> all items of clothing</a:t>
            </a:r>
            <a:r>
              <a:rPr lang="en-GB" sz="2800" dirty="0" smtClean="0">
                <a:latin typeface="Letter-join Basic 33" panose="02000505000000020003" pitchFamily="50" charset="0"/>
              </a:rPr>
              <a:t>.</a:t>
            </a:r>
          </a:p>
          <a:p>
            <a:r>
              <a:rPr lang="en-GB" sz="2800" dirty="0" smtClean="0">
                <a:latin typeface="Letter-join Basic 33" panose="02000505000000020003" pitchFamily="50" charset="0"/>
              </a:rPr>
              <a:t>If your child does the Mrs </a:t>
            </a:r>
            <a:r>
              <a:rPr lang="en-GB" sz="2800" dirty="0" err="1" smtClean="0">
                <a:latin typeface="Letter-join Basic 33" panose="02000505000000020003" pitchFamily="50" charset="0"/>
              </a:rPr>
              <a:t>Doone’s</a:t>
            </a:r>
            <a:r>
              <a:rPr lang="en-GB" sz="2800" dirty="0" smtClean="0">
                <a:latin typeface="Letter-join Basic 33" panose="02000505000000020003" pitchFamily="50" charset="0"/>
              </a:rPr>
              <a:t> </a:t>
            </a:r>
            <a:r>
              <a:rPr lang="en-GB" sz="2800" dirty="0" smtClean="0">
                <a:latin typeface="Letter-join Basic 33" panose="02000505000000020003" pitchFamily="50" charset="0"/>
              </a:rPr>
              <a:t>additional Gymnastics sessions on a Wednesday, please ensure that they are dressed in PE kit on that day.</a:t>
            </a:r>
            <a:endParaRPr lang="en-GB" sz="2800" dirty="0">
              <a:latin typeface="Letter-join Basic 33" panose="02000505000000020003" pitchFamily="50" charset="0"/>
            </a:endParaRPr>
          </a:p>
          <a:p>
            <a:endParaRPr lang="en-GB" sz="2800" b="1" dirty="0">
              <a:solidFill>
                <a:schemeClr val="accent1">
                  <a:lumMod val="50000"/>
                </a:schemeClr>
              </a:solidFill>
              <a:latin typeface="Letter-join Basic 33" panose="02000505000000020003" pitchFamily="50" charset="0"/>
            </a:endParaRPr>
          </a:p>
          <a:p>
            <a:r>
              <a:rPr lang="en-GB" sz="2800" dirty="0">
                <a:latin typeface="Letter-join Basic 33" panose="02000505000000020003" pitchFamily="50" charset="0"/>
              </a:rPr>
              <a:t>No earrings for P.E. lessons. Please remove them at home on </a:t>
            </a:r>
            <a:r>
              <a:rPr lang="en-GB" sz="2800" dirty="0" smtClean="0">
                <a:latin typeface="Letter-join Basic 33" panose="02000505000000020003" pitchFamily="50" charset="0"/>
              </a:rPr>
              <a:t>Mondays and Tuesdays.</a:t>
            </a:r>
            <a:endParaRPr lang="en-GB" sz="2800" dirty="0">
              <a:latin typeface="Letter-join 33" panose="02000805000000020003" pitchFamily="50" charset="0"/>
            </a:endParaRPr>
          </a:p>
          <a:p>
            <a:pPr>
              <a:buNone/>
            </a:pPr>
            <a:endParaRPr lang="en-GB" sz="1600" dirty="0"/>
          </a:p>
        </p:txBody>
      </p:sp>
      <p:pic>
        <p:nvPicPr>
          <p:cNvPr id="2" name="Picture 1" descr="Are we finally waking up? The importance of sport and physical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740" y="-986186"/>
            <a:ext cx="389016" cy="259150"/>
          </a:xfrm>
          <a:prstGeom prst="rect">
            <a:avLst/>
          </a:prstGeom>
        </p:spPr>
      </p:pic>
      <p:pic>
        <p:nvPicPr>
          <p:cNvPr id="3" name="Picture 2" descr="Batxillerat Collaborative Class Blog: &quot;PE should be compulsory in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32656"/>
            <a:ext cx="1397664" cy="77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8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Letter-join Basic 33" panose="02000505000000020003" pitchFamily="50" charset="0"/>
              </a:rPr>
              <a:t>Snacks and water</a:t>
            </a:r>
            <a:endParaRPr lang="en-GB" dirty="0">
              <a:latin typeface="Letter-join Basic 33" panose="02000505000000020003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1666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Letter-join Basic 33" panose="02000505000000020003" pitchFamily="50" charset="0"/>
              </a:rPr>
              <a:t>Please provide a snack for your child to keep in their drawer. </a:t>
            </a:r>
            <a:r>
              <a:rPr lang="en-GB" i="1" dirty="0" smtClean="0">
                <a:latin typeface="Letter-join Basic 33" panose="02000505000000020003" pitchFamily="50" charset="0"/>
              </a:rPr>
              <a:t>Key stage 2 do not get free fruit.</a:t>
            </a:r>
          </a:p>
          <a:p>
            <a:r>
              <a:rPr lang="en-GB" dirty="0" smtClean="0">
                <a:latin typeface="Letter-join Basic 33" panose="02000505000000020003" pitchFamily="50" charset="0"/>
              </a:rPr>
              <a:t>Fruit </a:t>
            </a:r>
            <a:r>
              <a:rPr lang="en-GB" dirty="0">
                <a:latin typeface="Letter-join Basic 33" panose="02000505000000020003" pitchFamily="50" charset="0"/>
              </a:rPr>
              <a:t>or vegetables are </a:t>
            </a:r>
            <a:r>
              <a:rPr lang="en-GB" dirty="0" smtClean="0">
                <a:latin typeface="Letter-join Basic 33" panose="02000505000000020003" pitchFamily="50" charset="0"/>
              </a:rPr>
              <a:t>preferred, however cereal bars (no chocolate) are allowed.</a:t>
            </a:r>
            <a:endParaRPr lang="en-GB" dirty="0">
              <a:latin typeface="Letter-join Basic 33" panose="02000505000000020003" pitchFamily="50" charset="0"/>
            </a:endParaRPr>
          </a:p>
          <a:p>
            <a:r>
              <a:rPr lang="en-GB" dirty="0" smtClean="0">
                <a:latin typeface="Letter-join Basic 33" panose="02000505000000020003" pitchFamily="50" charset="0"/>
              </a:rPr>
              <a:t>We are a </a:t>
            </a:r>
            <a:r>
              <a:rPr lang="en-GB" b="1" dirty="0" smtClean="0">
                <a:latin typeface="Letter-join Basic 33" panose="02000505000000020003" pitchFamily="50" charset="0"/>
              </a:rPr>
              <a:t>nut free </a:t>
            </a:r>
            <a:r>
              <a:rPr lang="en-GB" dirty="0" smtClean="0">
                <a:latin typeface="Letter-join Basic 33" panose="02000505000000020003" pitchFamily="50" charset="0"/>
              </a:rPr>
              <a:t>school.</a:t>
            </a:r>
            <a:endParaRPr lang="en-GB" dirty="0">
              <a:latin typeface="Letter-join Basic 33" panose="02000505000000020003" pitchFamily="50" charset="0"/>
            </a:endParaRPr>
          </a:p>
          <a:p>
            <a:r>
              <a:rPr lang="en-GB" dirty="0" smtClean="0">
                <a:latin typeface="Letter-join Basic 33" panose="02000505000000020003" pitchFamily="50" charset="0"/>
              </a:rPr>
              <a:t>A filled, named water bottle should be brought in each day. No cordial or juice please.</a:t>
            </a:r>
            <a:endParaRPr lang="en-GB" dirty="0">
              <a:latin typeface="Letter-join Basic 33" panose="02000505000000020003" pitchFamily="50" charset="0"/>
            </a:endParaRPr>
          </a:p>
          <a:p>
            <a:endParaRPr lang="en-GB" dirty="0">
              <a:latin typeface="Letter-join Basic 33" panose="02000505000000020003" pitchFamily="50" charset="0"/>
            </a:endParaRPr>
          </a:p>
        </p:txBody>
      </p:sp>
      <p:pic>
        <p:nvPicPr>
          <p:cNvPr id="5" name="Picture 4" descr="Cranberry Homemade Granola Bars Recip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74796" y="5056933"/>
            <a:ext cx="1371025" cy="2056538"/>
          </a:xfrm>
          <a:prstGeom prst="rect">
            <a:avLst/>
          </a:prstGeom>
        </p:spPr>
      </p:pic>
      <p:pic>
        <p:nvPicPr>
          <p:cNvPr id="6" name="Picture 5" descr="Fruit Basket | [Crewe] | Flick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349" y="5377411"/>
            <a:ext cx="2088936" cy="139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48264" y="8495700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4400" dirty="0" smtClean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836712"/>
            <a:ext cx="748883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Letter-join Basic 33" panose="02000505000000020003" pitchFamily="50" charset="0"/>
              </a:rPr>
              <a:t>From Reception through to Year 6 we </a:t>
            </a:r>
            <a:r>
              <a:rPr lang="en-GB" sz="2800" dirty="0" smtClean="0">
                <a:latin typeface="Letter-join Basic 33" panose="02000505000000020003" pitchFamily="50" charset="0"/>
              </a:rPr>
              <a:t>use the </a:t>
            </a:r>
            <a:r>
              <a:rPr lang="en-GB" sz="2800" dirty="0">
                <a:latin typeface="Letter-join Basic 33" panose="02000505000000020003" pitchFamily="50" charset="0"/>
              </a:rPr>
              <a:t>cursive handwriting style. </a:t>
            </a:r>
            <a:endParaRPr lang="en-GB" sz="2800" dirty="0" smtClean="0">
              <a:latin typeface="Letter-join Basic 33" panose="02000505000000020003" pitchFamily="50" charset="0"/>
            </a:endParaRPr>
          </a:p>
          <a:p>
            <a:r>
              <a:rPr lang="en-GB" sz="2800" dirty="0" smtClean="0">
                <a:latin typeface="Letter-join Basic 33" panose="02000505000000020003" pitchFamily="50" charset="0"/>
              </a:rPr>
              <a:t>The </a:t>
            </a:r>
            <a:r>
              <a:rPr lang="en-GB" sz="2800" dirty="0">
                <a:latin typeface="Letter-join Basic 33" panose="02000505000000020003" pitchFamily="50" charset="0"/>
              </a:rPr>
              <a:t>aim of </a:t>
            </a:r>
            <a:r>
              <a:rPr lang="en-GB" sz="2800" dirty="0" smtClean="0">
                <a:latin typeface="Letter-join Basic 33" panose="02000505000000020003" pitchFamily="50" charset="0"/>
              </a:rPr>
              <a:t>this </a:t>
            </a:r>
            <a:r>
              <a:rPr lang="en-GB" sz="2800" dirty="0">
                <a:latin typeface="Letter-join Basic 33" panose="02000505000000020003" pitchFamily="50" charset="0"/>
              </a:rPr>
              <a:t>style is to increase fluency and improve speed and presentation. </a:t>
            </a:r>
          </a:p>
          <a:p>
            <a:endParaRPr lang="en-GB" sz="2800" dirty="0" smtClean="0">
              <a:latin typeface="Letter-join Basic 33" panose="02000505000000020003" pitchFamily="50" charset="0"/>
            </a:endParaRPr>
          </a:p>
          <a:p>
            <a:r>
              <a:rPr lang="en-GB" sz="2800" dirty="0" smtClean="0">
                <a:latin typeface="Letter-join Basic 33" panose="02000505000000020003" pitchFamily="50" charset="0"/>
              </a:rPr>
              <a:t>You </a:t>
            </a:r>
            <a:r>
              <a:rPr lang="en-GB" sz="2800" dirty="0">
                <a:latin typeface="Letter-join Basic 33" panose="02000505000000020003" pitchFamily="50" charset="0"/>
              </a:rPr>
              <a:t>will have access to the </a:t>
            </a:r>
            <a:r>
              <a:rPr lang="en-GB" sz="2800" dirty="0" smtClean="0">
                <a:latin typeface="Letter-join Basic 33" panose="02000505000000020003" pitchFamily="50" charset="0"/>
              </a:rPr>
              <a:t/>
            </a:r>
            <a:br>
              <a:rPr lang="en-GB" sz="2800" dirty="0" smtClean="0">
                <a:latin typeface="Letter-join Basic 33" panose="02000505000000020003" pitchFamily="50" charset="0"/>
              </a:rPr>
            </a:br>
            <a:r>
              <a:rPr lang="en-GB" sz="2800" dirty="0" smtClean="0">
                <a:latin typeface="Letter-join Basic 33" panose="02000505000000020003" pitchFamily="50" charset="0"/>
              </a:rPr>
              <a:t>website </a:t>
            </a:r>
            <a:r>
              <a:rPr lang="en-GB" sz="2800" dirty="0">
                <a:latin typeface="Letter-join Basic 33" panose="02000505000000020003" pitchFamily="50" charset="0"/>
              </a:rPr>
              <a:t>at home:</a:t>
            </a:r>
          </a:p>
          <a:p>
            <a:r>
              <a:rPr lang="en-GB" sz="2800" dirty="0" smtClean="0">
                <a:latin typeface="Letter-join Basic 33" panose="02000505000000020003" pitchFamily="50" charset="0"/>
              </a:rPr>
              <a:t>	</a:t>
            </a:r>
            <a:r>
              <a:rPr lang="en-GB" sz="2800" b="1" dirty="0" smtClean="0">
                <a:latin typeface="Letter-join Basic 33" panose="02000505000000020003" pitchFamily="50" charset="0"/>
              </a:rPr>
              <a:t>Username</a:t>
            </a:r>
            <a:r>
              <a:rPr lang="en-GB" sz="2800" b="1" dirty="0">
                <a:latin typeface="Letter-join Basic 33" panose="02000505000000020003" pitchFamily="50" charset="0"/>
              </a:rPr>
              <a:t>:	else</a:t>
            </a:r>
          </a:p>
          <a:p>
            <a:r>
              <a:rPr lang="en-GB" sz="2800" b="1" dirty="0" smtClean="0">
                <a:latin typeface="Letter-join Basic 33" panose="02000505000000020003" pitchFamily="50" charset="0"/>
              </a:rPr>
              <a:t>	Password</a:t>
            </a:r>
            <a:r>
              <a:rPr lang="en-GB" sz="2800" b="1" dirty="0">
                <a:latin typeface="Letter-join Basic 33" panose="02000505000000020003" pitchFamily="50" charset="0"/>
              </a:rPr>
              <a:t>:	</a:t>
            </a:r>
            <a:r>
              <a:rPr lang="en-GB" sz="2800" b="1" dirty="0" err="1" smtClean="0">
                <a:latin typeface="Letter-join Basic 33" panose="02000505000000020003" pitchFamily="50" charset="0"/>
              </a:rPr>
              <a:t>nham</a:t>
            </a:r>
            <a:endParaRPr lang="en-GB" sz="2800" b="1" dirty="0">
              <a:latin typeface="Letter-join Basic 33" panose="02000505000000020003" pitchFamily="50" charset="0"/>
            </a:endParaRPr>
          </a:p>
          <a:p>
            <a:r>
              <a:rPr lang="en-GB" sz="2800" dirty="0">
                <a:latin typeface="Letter-join Basic 33" panose="02000505000000020003" pitchFamily="50" charset="0"/>
              </a:rPr>
              <a:t>If there are any problems with access at </a:t>
            </a:r>
            <a:r>
              <a:rPr lang="en-GB" sz="2800" dirty="0" smtClean="0">
                <a:latin typeface="Letter-join Basic 33" panose="02000505000000020003" pitchFamily="50" charset="0"/>
              </a:rPr>
              <a:t>home, please </a:t>
            </a:r>
            <a:r>
              <a:rPr lang="en-GB" sz="2800" dirty="0">
                <a:latin typeface="Letter-join Basic 33" panose="02000505000000020003" pitchFamily="50" charset="0"/>
              </a:rPr>
              <a:t>let </a:t>
            </a:r>
            <a:r>
              <a:rPr lang="en-GB" sz="2800" dirty="0" smtClean="0">
                <a:latin typeface="Letter-join Basic 33" panose="02000505000000020003" pitchFamily="50" charset="0"/>
              </a:rPr>
              <a:t>us know.</a:t>
            </a:r>
            <a:endParaRPr lang="en-GB" sz="2800" dirty="0">
              <a:latin typeface="Letter-join Basic 33" panose="02000505000000020003" pitchFamily="50" charset="0"/>
            </a:endParaRPr>
          </a:p>
          <a:p>
            <a:endParaRPr lang="en-GB" sz="2400" dirty="0">
              <a:latin typeface="Letter-join Basic 33" panose="02000505000000020003" pitchFamily="50" charset="0"/>
            </a:endParaRPr>
          </a:p>
          <a:p>
            <a:r>
              <a:rPr lang="en-GB" sz="2400" dirty="0">
                <a:latin typeface="Letter-join Basic 33" panose="02000505000000020003" pitchFamily="50" charset="0"/>
                <a:hlinkClick r:id="rId3"/>
              </a:rPr>
              <a:t>http://</a:t>
            </a:r>
            <a:r>
              <a:rPr lang="en-GB" sz="2400" dirty="0" smtClean="0">
                <a:latin typeface="Letter-join Basic 33" panose="02000505000000020003" pitchFamily="50" charset="0"/>
                <a:hlinkClick r:id="rId3"/>
              </a:rPr>
              <a:t>www.letter-join.co.uk</a:t>
            </a:r>
            <a:r>
              <a:rPr lang="en-GB" sz="2400" dirty="0" smtClean="0">
                <a:latin typeface="Letter-join Basic 33" panose="02000505000000020003" pitchFamily="50" charset="0"/>
              </a:rPr>
              <a:t> </a:t>
            </a:r>
            <a:endParaRPr lang="en-GB" sz="2400" dirty="0">
              <a:latin typeface="Letter-join Basic 33" panose="02000505000000020003" pitchFamily="50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051720" y="-287995"/>
            <a:ext cx="4896544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 smtClean="0">
                <a:latin typeface="Letter-join Basic 33" panose="02000505000000020003" pitchFamily="50" charset="0"/>
              </a:rPr>
              <a:t>Handwriting</a:t>
            </a:r>
            <a:r>
              <a:rPr lang="en-GB" u="sng" dirty="0" smtClean="0">
                <a:latin typeface="Letter-join 33" panose="02000805000000020003" pitchFamily="50" charset="0"/>
              </a:rPr>
              <a:t> </a:t>
            </a:r>
            <a:endParaRPr lang="en-GB" u="sng" dirty="0">
              <a:latin typeface="Letter-join 33" panose="02000805000000020003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33486" t="27783" r="34190" b="9275"/>
          <a:stretch/>
        </p:blipFill>
        <p:spPr>
          <a:xfrm>
            <a:off x="6710345" y="2289942"/>
            <a:ext cx="2254143" cy="246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4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-171400"/>
            <a:ext cx="8568952" cy="660357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endParaRPr lang="en-GB" sz="1500" dirty="0" smtClean="0">
              <a:latin typeface="Letter-join Basic 33" panose="02000505000000020003" pitchFamily="50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GB" sz="4300" u="sng" dirty="0" smtClean="0">
                <a:latin typeface="Letter-join Basic 33" panose="02000505000000020003" pitchFamily="50" charset="0"/>
              </a:rPr>
              <a:t>More ways to support your child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GB" sz="4300" u="sng" dirty="0" smtClean="0">
              <a:latin typeface="Letter-join Basic 33" panose="02000505000000020003" pitchFamily="50" charset="0"/>
            </a:endParaRPr>
          </a:p>
          <a:p>
            <a:r>
              <a:rPr lang="en-GB" sz="3600" dirty="0">
                <a:latin typeface="Letter-join Basic 33" panose="02000505000000020003" pitchFamily="50" charset="0"/>
              </a:rPr>
              <a:t>Read </a:t>
            </a:r>
            <a:r>
              <a:rPr lang="en-GB" sz="3600" dirty="0" smtClean="0">
                <a:latin typeface="Letter-join Basic 33" panose="02000505000000020003" pitchFamily="50" charset="0"/>
              </a:rPr>
              <a:t>with them regularly </a:t>
            </a:r>
          </a:p>
          <a:p>
            <a:r>
              <a:rPr lang="en-GB" sz="3600" dirty="0" smtClean="0">
                <a:latin typeface="Letter-join Basic 33" panose="02000505000000020003" pitchFamily="50" charset="0"/>
              </a:rPr>
              <a:t>Ask them about their learning</a:t>
            </a:r>
          </a:p>
          <a:p>
            <a:r>
              <a:rPr lang="en-GB" sz="3600" dirty="0" smtClean="0">
                <a:latin typeface="Letter-join Basic 33" panose="02000505000000020003" pitchFamily="50" charset="0"/>
              </a:rPr>
              <a:t>A </a:t>
            </a:r>
            <a:r>
              <a:rPr lang="en-GB" sz="3600" dirty="0">
                <a:latin typeface="Letter-join Basic 33" panose="02000505000000020003" pitchFamily="50" charset="0"/>
              </a:rPr>
              <a:t>good night’s </a:t>
            </a:r>
            <a:r>
              <a:rPr lang="en-GB" sz="3600" dirty="0" smtClean="0">
                <a:latin typeface="Letter-join Basic 33" panose="02000505000000020003" pitchFamily="50" charset="0"/>
              </a:rPr>
              <a:t>sleep and a healthy snack for school! </a:t>
            </a:r>
          </a:p>
          <a:p>
            <a:r>
              <a:rPr lang="en-GB" sz="3600" dirty="0" smtClean="0">
                <a:latin typeface="Letter-join Basic 33" panose="02000505000000020003" pitchFamily="50" charset="0"/>
              </a:rPr>
              <a:t>Help them to practise their times tables and spelling every week</a:t>
            </a:r>
            <a:endParaRPr lang="en-GB" sz="3600" dirty="0">
              <a:latin typeface="Letter-join Basic 33" panose="02000505000000020003" pitchFamily="50" charset="0"/>
            </a:endParaRPr>
          </a:p>
          <a:p>
            <a:r>
              <a:rPr lang="en-GB" sz="3600" dirty="0" smtClean="0">
                <a:latin typeface="Letter-join Basic 33" panose="02000505000000020003" pitchFamily="50" charset="0"/>
              </a:rPr>
              <a:t>Monitor </a:t>
            </a:r>
            <a:r>
              <a:rPr lang="en-GB" sz="3600" dirty="0">
                <a:latin typeface="Letter-join Basic 33" panose="02000505000000020003" pitchFamily="50" charset="0"/>
              </a:rPr>
              <a:t>time </a:t>
            </a:r>
            <a:r>
              <a:rPr lang="en-GB" sz="3600" dirty="0" smtClean="0">
                <a:latin typeface="Letter-join Basic 33" panose="02000505000000020003" pitchFamily="50" charset="0"/>
              </a:rPr>
              <a:t>online - e-safety</a:t>
            </a:r>
            <a:endParaRPr lang="en-GB" sz="3500" dirty="0" smtClean="0">
              <a:latin typeface="Letter-join 33" panose="02000805000000020003" pitchFamily="50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endParaRPr lang="en-GB" dirty="0">
              <a:latin typeface="Letter-join 33" panose="02000805000000020003" pitchFamily="50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endParaRPr lang="en-GB" sz="2800" dirty="0">
              <a:latin typeface="Letter-join 33" panose="02000805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17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Letter-join Basic 33" panose="02000505000000020003" pitchFamily="50" charset="0"/>
              </a:rPr>
              <a:t>Other information</a:t>
            </a:r>
            <a:endParaRPr lang="en-GB" dirty="0">
              <a:latin typeface="Letter-join Basic 33" panose="02000505000000020003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GB" sz="3300" b="1" dirty="0" smtClean="0">
                <a:latin typeface="Letter-join Basic 33" panose="02000505000000020003" pitchFamily="50" charset="0"/>
              </a:rPr>
              <a:t>Please check </a:t>
            </a:r>
            <a:r>
              <a:rPr lang="en-GB" sz="3300" b="1" dirty="0">
                <a:latin typeface="Letter-join Basic 33" panose="02000505000000020003" pitchFamily="50" charset="0"/>
              </a:rPr>
              <a:t>your parent mail </a:t>
            </a:r>
            <a:r>
              <a:rPr lang="en-GB" sz="3300" b="1" dirty="0" smtClean="0">
                <a:latin typeface="Letter-join Basic 33" panose="02000505000000020003" pitchFamily="50" charset="0"/>
              </a:rPr>
              <a:t>regularly as important messages are sent this way.</a:t>
            </a:r>
          </a:p>
          <a:p>
            <a:pPr marL="0" indent="0">
              <a:buNone/>
            </a:pPr>
            <a:endParaRPr lang="en-GB" sz="1000" dirty="0" smtClean="0">
              <a:latin typeface="Letterjoin-Air Plus 33" panose="02000805000000020003" pitchFamily="50" charset="0"/>
            </a:endParaRPr>
          </a:p>
          <a:p>
            <a:r>
              <a:rPr lang="en-GB" dirty="0" smtClean="0">
                <a:latin typeface="Letter-join Basic 33" panose="02000505000000020003" pitchFamily="50" charset="0"/>
              </a:rPr>
              <a:t>Please keep up to date with information shared on our school website and the weekly newsletters. </a:t>
            </a:r>
          </a:p>
          <a:p>
            <a:pPr marL="0" indent="0">
              <a:buNone/>
            </a:pPr>
            <a:endParaRPr lang="en-GB" sz="1000" dirty="0">
              <a:latin typeface="Letter-join Basic 33" panose="02000505000000020003" pitchFamily="50" charset="0"/>
            </a:endParaRPr>
          </a:p>
          <a:p>
            <a:r>
              <a:rPr lang="en-GB" dirty="0" smtClean="0">
                <a:latin typeface="Letter-join Basic 33" panose="02000505000000020003" pitchFamily="50" charset="0"/>
              </a:rPr>
              <a:t>Toys and special belongings should not come into school.</a:t>
            </a:r>
          </a:p>
          <a:p>
            <a:r>
              <a:rPr lang="en-GB" dirty="0" smtClean="0">
                <a:latin typeface="Letter-join Basic 33" panose="02000505000000020003" pitchFamily="50" charset="0"/>
              </a:rPr>
              <a:t>Correct uniform must be worn; no hoop/sleeper earrings and hairbands must be functional and discrete in appropriate colours.</a:t>
            </a:r>
          </a:p>
          <a:p>
            <a:r>
              <a:rPr lang="en-GB" dirty="0" smtClean="0">
                <a:latin typeface="Letter-join Basic 33" panose="02000505000000020003" pitchFamily="50" charset="0"/>
              </a:rPr>
              <a:t>Pencil cases should be functional and not a distraction.</a:t>
            </a:r>
          </a:p>
          <a:p>
            <a:pPr marL="0" indent="0">
              <a:buNone/>
            </a:pPr>
            <a:endParaRPr lang="en-GB" dirty="0" smtClean="0">
              <a:latin typeface="Letter-join Basic 33" panose="02000505000000020003" pitchFamily="50" charset="0"/>
            </a:endParaRPr>
          </a:p>
          <a:p>
            <a:endParaRPr lang="en-GB" dirty="0" smtClean="0">
              <a:latin typeface="Letterjoin-Air Plus 33" panose="02000805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7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Atom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95" y="1600200"/>
            <a:ext cx="8582210" cy="428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</TotalTime>
  <Words>629</Words>
  <Application>Microsoft Office PowerPoint</Application>
  <PresentationFormat>On-screen Show (4:3)</PresentationFormat>
  <Paragraphs>107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Letter-join 33</vt:lpstr>
      <vt:lpstr>Letter-join Basic 33</vt:lpstr>
      <vt:lpstr>Letter-join Plus 33</vt:lpstr>
      <vt:lpstr>Letterjoin-Air Plus 33</vt:lpstr>
      <vt:lpstr>Office Theme</vt:lpstr>
      <vt:lpstr>PowerPoint Presentation</vt:lpstr>
      <vt:lpstr>Exciting topics to look forward to in Year 3…</vt:lpstr>
      <vt:lpstr>PowerPoint Presentation</vt:lpstr>
      <vt:lpstr>PowerPoint Presentation</vt:lpstr>
      <vt:lpstr>Snacks and water</vt:lpstr>
      <vt:lpstr>PowerPoint Presentation</vt:lpstr>
      <vt:lpstr>PowerPoint Presentation</vt:lpstr>
      <vt:lpstr>Other information</vt:lpstr>
      <vt:lpstr>Atom Learning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Geraldine</dc:creator>
  <cp:lastModifiedBy>Mrs L Channing</cp:lastModifiedBy>
  <cp:revision>87</cp:revision>
  <dcterms:created xsi:type="dcterms:W3CDTF">2015-09-22T18:45:54Z</dcterms:created>
  <dcterms:modified xsi:type="dcterms:W3CDTF">2025-09-10T16:58:41Z</dcterms:modified>
</cp:coreProperties>
</file>