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79" r:id="rId3"/>
    <p:sldId id="280" r:id="rId4"/>
    <p:sldId id="266" r:id="rId5"/>
    <p:sldId id="281" r:id="rId6"/>
    <p:sldId id="260" r:id="rId7"/>
    <p:sldId id="277" r:id="rId8"/>
    <p:sldId id="276" r:id="rId9"/>
    <p:sldId id="282" r:id="rId10"/>
    <p:sldId id="274" r:id="rId11"/>
    <p:sldId id="267" r:id="rId12"/>
    <p:sldId id="278" r:id="rId13"/>
    <p:sldId id="285" r:id="rId14"/>
    <p:sldId id="286" r:id="rId15"/>
    <p:sldId id="270" r:id="rId16"/>
    <p:sldId id="287" r:id="rId17"/>
    <p:sldId id="288" r:id="rId18"/>
    <p:sldId id="291" r:id="rId19"/>
    <p:sldId id="283" r:id="rId20"/>
    <p:sldId id="275" r:id="rId21"/>
    <p:sldId id="273" r:id="rId2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305" autoAdjust="0"/>
  </p:normalViewPr>
  <p:slideViewPr>
    <p:cSldViewPr>
      <p:cViewPr varScale="1">
        <p:scale>
          <a:sx n="79" d="100"/>
          <a:sy n="79" d="100"/>
        </p:scale>
        <p:origin x="157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48004A-60EA-44EF-96AE-0F7DD4490164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CE9633-21F4-4A5A-A6FC-70D534F4B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487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CE9633-21F4-4A5A-A6FC-70D534F4B42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446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CE9633-21F4-4A5A-A6FC-70D534F4B42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0016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CE9633-21F4-4A5A-A6FC-70D534F4B42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3588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CE9633-21F4-4A5A-A6FC-70D534F4B42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213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613A-401A-4505-8ADF-8AC00C193B61}" type="datetimeFigureOut">
              <a:rPr lang="en-GB" smtClean="0"/>
              <a:pPr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24C6C-51F1-4A3D-9D2F-6B88996BFE3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613A-401A-4505-8ADF-8AC00C193B61}" type="datetimeFigureOut">
              <a:rPr lang="en-GB" smtClean="0"/>
              <a:pPr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24C6C-51F1-4A3D-9D2F-6B88996BFE3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613A-401A-4505-8ADF-8AC00C193B61}" type="datetimeFigureOut">
              <a:rPr lang="en-GB" smtClean="0"/>
              <a:pPr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24C6C-51F1-4A3D-9D2F-6B88996BFE3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613A-401A-4505-8ADF-8AC00C193B61}" type="datetimeFigureOut">
              <a:rPr lang="en-GB" smtClean="0"/>
              <a:pPr/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24C6C-51F1-4A3D-9D2F-6B88996BFE3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613A-401A-4505-8ADF-8AC00C193B61}" type="datetimeFigureOut">
              <a:rPr lang="en-GB" smtClean="0"/>
              <a:pPr/>
              <a:t>11/09/2025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24C6C-51F1-4A3D-9D2F-6B88996BFE3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613A-401A-4505-8ADF-8AC00C193B61}" type="datetimeFigureOut">
              <a:rPr lang="en-GB" smtClean="0"/>
              <a:pPr/>
              <a:t>11/09/2025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24C6C-51F1-4A3D-9D2F-6B88996BFE3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613A-401A-4505-8ADF-8AC00C193B61}" type="datetimeFigureOut">
              <a:rPr lang="en-GB" smtClean="0"/>
              <a:pPr/>
              <a:t>11/09/2025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24C6C-51F1-4A3D-9D2F-6B88996BFE3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613A-401A-4505-8ADF-8AC00C193B61}" type="datetimeFigureOut">
              <a:rPr lang="en-GB" smtClean="0"/>
              <a:pPr/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24C6C-51F1-4A3D-9D2F-6B88996BFE3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613A-401A-4505-8ADF-8AC00C193B61}" type="datetimeFigureOut">
              <a:rPr lang="en-GB" smtClean="0"/>
              <a:pPr/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24C6C-51F1-4A3D-9D2F-6B88996BFE3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613A-401A-4505-8ADF-8AC00C193B61}" type="datetimeFigureOut">
              <a:rPr lang="en-GB" smtClean="0"/>
              <a:pPr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24C6C-51F1-4A3D-9D2F-6B88996BFE3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3613A-401A-4505-8ADF-8AC00C193B61}" type="datetimeFigureOut">
              <a:rPr lang="en-GB" smtClean="0"/>
              <a:pPr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24C6C-51F1-4A3D-9D2F-6B88996BFE3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3613A-401A-4505-8ADF-8AC00C193B61}" type="datetimeFigureOut">
              <a:rPr lang="en-GB" smtClean="0"/>
              <a:pPr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424C6C-51F1-4A3D-9D2F-6B88996BFE3F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app.atomlearning.com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etterjoin.co.uk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www.elsenham.essex.sch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s://youtu.be/fm8M5N5tDP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260648"/>
            <a:ext cx="7992888" cy="6264696"/>
          </a:xfrm>
        </p:spPr>
        <p:txBody>
          <a:bodyPr>
            <a:normAutofit/>
          </a:bodyPr>
          <a:lstStyle/>
          <a:p>
            <a:endParaRPr lang="en-GB" sz="6000" dirty="0" smtClean="0">
              <a:solidFill>
                <a:schemeClr val="tx1"/>
              </a:solidFill>
              <a:latin typeface="Letter-join 33" panose="02000805000000020003" pitchFamily="50" charset="0"/>
            </a:endParaRPr>
          </a:p>
          <a:p>
            <a:r>
              <a:rPr lang="en-GB" sz="6600" dirty="0" smtClean="0">
                <a:solidFill>
                  <a:schemeClr val="tx1"/>
                </a:solidFill>
                <a:latin typeface="Letter-join Basic 33" panose="02000505000000020003" pitchFamily="50" charset="0"/>
              </a:rPr>
              <a:t>Welcome to Year 5</a:t>
            </a:r>
          </a:p>
          <a:p>
            <a:r>
              <a:rPr lang="en-GB" sz="6600" dirty="0" smtClean="0">
                <a:solidFill>
                  <a:schemeClr val="tx1"/>
                </a:solidFill>
                <a:latin typeface="Letter-join Basic 33" panose="02000505000000020003" pitchFamily="50" charset="0"/>
              </a:rPr>
              <a:t>Willow and Pine</a:t>
            </a:r>
          </a:p>
          <a:p>
            <a:endParaRPr lang="en-GB" dirty="0" smtClean="0">
              <a:solidFill>
                <a:schemeClr val="tx1"/>
              </a:solidFill>
              <a:latin typeface="Letter-join 33" panose="02000805000000020003" pitchFamily="50" charset="0"/>
            </a:endParaRPr>
          </a:p>
          <a:p>
            <a:endParaRPr lang="en-GB" dirty="0">
              <a:solidFill>
                <a:schemeClr val="tx1"/>
              </a:solidFill>
              <a:latin typeface="Letter-join 33" panose="02000805000000020003" pitchFamily="50" charset="0"/>
            </a:endParaRPr>
          </a:p>
        </p:txBody>
      </p:sp>
      <p:pic>
        <p:nvPicPr>
          <p:cNvPr id="1026" name="Picture 2" descr="weeping willow tree clipart - Clip Art Libr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861048"/>
            <a:ext cx="1941946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ubtitle 2"/>
          <p:cNvSpPr txBox="1">
            <a:spLocks/>
          </p:cNvSpPr>
          <p:nvPr/>
        </p:nvSpPr>
        <p:spPr>
          <a:xfrm>
            <a:off x="3124349" y="1231430"/>
            <a:ext cx="5171382" cy="3132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>
              <a:solidFill>
                <a:schemeClr val="tx1"/>
              </a:solidFill>
              <a:latin typeface="Letter-join 33" panose="02000805000000020003" pitchFamily="50" charset="0"/>
            </a:endParaRPr>
          </a:p>
        </p:txBody>
      </p:sp>
      <p:pic>
        <p:nvPicPr>
          <p:cNvPr id="7" name="Picture 4" descr="Pine Trees Illustration, Pine Tree Clipart, Pine, Tree PNG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6295" y="3856415"/>
            <a:ext cx="1804832" cy="1804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800" dirty="0" smtClean="0">
                <a:latin typeface="Letter-join Basic 33" panose="02000505000000020003" pitchFamily="50" charset="0"/>
              </a:rPr>
              <a:t>Pine Class – Mrs Roberts</a:t>
            </a:r>
          </a:p>
          <a:p>
            <a:pPr marL="0" indent="0">
              <a:buNone/>
            </a:pPr>
            <a:r>
              <a:rPr lang="en-GB" sz="3800" dirty="0">
                <a:latin typeface="Letter-join Basic 33" panose="02000505000000020003" pitchFamily="50" charset="0"/>
              </a:rPr>
              <a:t> </a:t>
            </a:r>
            <a:r>
              <a:rPr lang="en-GB" sz="3800" dirty="0" smtClean="0">
                <a:latin typeface="Letter-join Basic 33" panose="02000505000000020003" pitchFamily="50" charset="0"/>
              </a:rPr>
              <a:t>               </a:t>
            </a:r>
          </a:p>
          <a:p>
            <a:pPr marL="0" indent="0">
              <a:buNone/>
            </a:pPr>
            <a:r>
              <a:rPr lang="en-GB" sz="3800" dirty="0" smtClean="0">
                <a:latin typeface="Letter-join Basic 33" panose="02000505000000020003" pitchFamily="50" charset="0"/>
              </a:rPr>
              <a:t>Willow – Mrs Carruthers &amp; Mrs </a:t>
            </a:r>
            <a:r>
              <a:rPr lang="en-GB" sz="3800" dirty="0" err="1" smtClean="0">
                <a:latin typeface="Letter-join Basic 33" panose="02000505000000020003" pitchFamily="50" charset="0"/>
              </a:rPr>
              <a:t>Dupplaw</a:t>
            </a:r>
            <a:endParaRPr lang="en-GB" sz="3800" dirty="0">
              <a:latin typeface="Letter-join Basic 33" panose="02000505000000020003" pitchFamily="50" charset="0"/>
            </a:endParaRPr>
          </a:p>
          <a:p>
            <a:pPr marL="0" indent="0">
              <a:buNone/>
            </a:pPr>
            <a:endParaRPr lang="en-GB" sz="3500" dirty="0" smtClean="0">
              <a:latin typeface="Letter-join Basic 33" panose="02000505000000020003" pitchFamily="50" charset="0"/>
            </a:endParaRPr>
          </a:p>
          <a:p>
            <a:pPr marL="0" indent="0">
              <a:buNone/>
            </a:pPr>
            <a:r>
              <a:rPr lang="en-GB" sz="3500" dirty="0" smtClean="0">
                <a:latin typeface="Letter-join Basic 33" panose="02000505000000020003" pitchFamily="50" charset="0"/>
              </a:rPr>
              <a:t>Learning Support Assistants:</a:t>
            </a:r>
            <a:br>
              <a:rPr lang="en-GB" sz="3500" dirty="0" smtClean="0">
                <a:latin typeface="Letter-join Basic 33" panose="02000505000000020003" pitchFamily="50" charset="0"/>
              </a:rPr>
            </a:br>
            <a:r>
              <a:rPr lang="en-GB" sz="3500" dirty="0" smtClean="0">
                <a:latin typeface="Letter-join Basic 33" panose="02000505000000020003" pitchFamily="50" charset="0"/>
              </a:rPr>
              <a:t>Mrs </a:t>
            </a:r>
            <a:r>
              <a:rPr lang="en-GB" sz="3500" dirty="0" err="1" smtClean="0">
                <a:latin typeface="Letter-join Basic 33" panose="02000505000000020003" pitchFamily="50" charset="0"/>
              </a:rPr>
              <a:t>Stimpson</a:t>
            </a:r>
            <a:r>
              <a:rPr lang="en-GB" sz="3500" dirty="0" smtClean="0">
                <a:latin typeface="Letter-join Basic 33" panose="02000505000000020003" pitchFamily="50" charset="0"/>
              </a:rPr>
              <a:t/>
            </a:r>
            <a:br>
              <a:rPr lang="en-GB" sz="3500" dirty="0" smtClean="0">
                <a:latin typeface="Letter-join Basic 33" panose="02000505000000020003" pitchFamily="50" charset="0"/>
              </a:rPr>
            </a:br>
            <a:endParaRPr lang="en-GB" sz="3800" dirty="0" smtClean="0">
              <a:latin typeface="Letter-join Basic 33" panose="02000505000000020003" pitchFamily="50" charset="0"/>
            </a:endParaRPr>
          </a:p>
        </p:txBody>
      </p:sp>
      <p:sp>
        <p:nvSpPr>
          <p:cNvPr id="2" name="AutoShape 2" descr="Free Smiley Face, Download Free Smiley Face png images, Free ClipArts on  Clipart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happy-face-clip-art-smiley-face-clipart-3-clipartcow | Mr. Stephenson's  class"/>
          <p:cNvSpPr>
            <a:spLocks noChangeAspect="1" noChangeArrowheads="1"/>
          </p:cNvSpPr>
          <p:nvPr/>
        </p:nvSpPr>
        <p:spPr bwMode="auto">
          <a:xfrm>
            <a:off x="7380312" y="908720"/>
            <a:ext cx="1656184" cy="1656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8" descr="Smiley Face Clip Art - Happy Faces Transparent PNG - 600x600 - Free  Download on Nice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0" descr="Smiley Face Clip Art - Happy Faces Transparent PNG - 600x600 - Free  Download on Nice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62" name="Picture 14" descr="Happy Face Clipart - Clipart.Wor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787" y="368338"/>
            <a:ext cx="1370013" cy="1388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8641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96" y="0"/>
            <a:ext cx="8229600" cy="6453336"/>
          </a:xfrm>
        </p:spPr>
        <p:txBody>
          <a:bodyPr>
            <a:normAutofit fontScale="25000" lnSpcReduction="20000"/>
          </a:bodyPr>
          <a:lstStyle/>
          <a:p>
            <a:pPr marL="0" indent="0" algn="ctr" fontAlgn="t">
              <a:buNone/>
            </a:pPr>
            <a:r>
              <a:rPr lang="en-GB" sz="16000" dirty="0" smtClean="0">
                <a:latin typeface="Comic Sans MS" panose="030F0702030302020204" pitchFamily="66" charset="0"/>
              </a:rPr>
              <a:t>Uniform</a:t>
            </a:r>
          </a:p>
          <a:p>
            <a:pPr fontAlgn="t"/>
            <a:r>
              <a:rPr lang="en-GB" sz="7200" dirty="0" smtClean="0">
                <a:latin typeface="Comic Sans MS" panose="030F0702030302020204" pitchFamily="66" charset="0"/>
              </a:rPr>
              <a:t>Grey </a:t>
            </a:r>
            <a:r>
              <a:rPr lang="en-GB" sz="7200" dirty="0">
                <a:latin typeface="Comic Sans MS" panose="030F0702030302020204" pitchFamily="66" charset="0"/>
              </a:rPr>
              <a:t>trousers or shorts, skirt or pinafore</a:t>
            </a:r>
          </a:p>
          <a:p>
            <a:pPr fontAlgn="t"/>
            <a:r>
              <a:rPr lang="en-GB" sz="7200" dirty="0">
                <a:latin typeface="Comic Sans MS" panose="030F0702030302020204" pitchFamily="66" charset="0"/>
              </a:rPr>
              <a:t>White polo shirt* (EYFS &amp; KS1), white shirt or blouse (KS2) </a:t>
            </a:r>
          </a:p>
          <a:p>
            <a:pPr fontAlgn="t"/>
            <a:r>
              <a:rPr lang="en-GB" sz="7200" dirty="0">
                <a:latin typeface="Comic Sans MS" panose="030F0702030302020204" pitchFamily="66" charset="0"/>
              </a:rPr>
              <a:t>Bottle green sweatshirt or cardigan with or without school logo*</a:t>
            </a:r>
          </a:p>
          <a:p>
            <a:pPr fontAlgn="t"/>
            <a:r>
              <a:rPr lang="en-GB" sz="7200" dirty="0">
                <a:latin typeface="Comic Sans MS" panose="030F0702030302020204" pitchFamily="66" charset="0"/>
              </a:rPr>
              <a:t>Tie (KS2 only) - available from the school office</a:t>
            </a:r>
          </a:p>
          <a:p>
            <a:pPr fontAlgn="t"/>
            <a:r>
              <a:rPr lang="en-GB" sz="7200" dirty="0">
                <a:latin typeface="Comic Sans MS" panose="030F0702030302020204" pitchFamily="66" charset="0"/>
              </a:rPr>
              <a:t>White, black or grey socks, black or grey tights</a:t>
            </a:r>
          </a:p>
          <a:p>
            <a:pPr fontAlgn="t"/>
            <a:r>
              <a:rPr lang="en-GB" sz="7200" dirty="0">
                <a:latin typeface="Comic Sans MS" panose="030F0702030302020204" pitchFamily="66" charset="0"/>
              </a:rPr>
              <a:t>Dark green fleece for outdoor wear* (optional)</a:t>
            </a:r>
          </a:p>
          <a:p>
            <a:pPr fontAlgn="t"/>
            <a:r>
              <a:rPr lang="en-GB" sz="7200" dirty="0">
                <a:latin typeface="Comic Sans MS" panose="030F0702030302020204" pitchFamily="66" charset="0"/>
              </a:rPr>
              <a:t>Reversible waterproof jacket* (optional</a:t>
            </a:r>
            <a:r>
              <a:rPr lang="en-GB" sz="7200" dirty="0" smtClean="0">
                <a:latin typeface="Comic Sans MS" panose="030F0702030302020204" pitchFamily="66" charset="0"/>
              </a:rPr>
              <a:t>)</a:t>
            </a:r>
          </a:p>
          <a:p>
            <a:pPr fontAlgn="t"/>
            <a:r>
              <a:rPr lang="en-GB" sz="7200" dirty="0" smtClean="0">
                <a:latin typeface="Comic Sans MS" panose="030F0702030302020204" pitchFamily="66" charset="0"/>
              </a:rPr>
              <a:t>Simple gold of silver stud earrings.</a:t>
            </a:r>
          </a:p>
          <a:p>
            <a:pPr fontAlgn="t"/>
            <a:r>
              <a:rPr lang="en-GB" sz="7200" dirty="0" smtClean="0">
                <a:latin typeface="Comic Sans MS" panose="030F0702030302020204" pitchFamily="66" charset="0"/>
              </a:rPr>
              <a:t>Functional hairbands/ clips that are a discrete or </a:t>
            </a:r>
            <a:br>
              <a:rPr lang="en-GB" sz="7200" dirty="0" smtClean="0">
                <a:latin typeface="Comic Sans MS" panose="030F0702030302020204" pitchFamily="66" charset="0"/>
              </a:rPr>
            </a:br>
            <a:r>
              <a:rPr lang="en-GB" sz="7200" dirty="0" smtClean="0">
                <a:latin typeface="Comic Sans MS" panose="030F0702030302020204" pitchFamily="66" charset="0"/>
              </a:rPr>
              <a:t>school colour</a:t>
            </a:r>
            <a:endParaRPr lang="en-GB" sz="7200" dirty="0">
              <a:latin typeface="Comic Sans MS" panose="030F0702030302020204" pitchFamily="66" charset="0"/>
            </a:endParaRPr>
          </a:p>
          <a:p>
            <a:pPr marL="0" indent="0" fontAlgn="t">
              <a:buNone/>
            </a:pPr>
            <a:r>
              <a:rPr lang="en-GB" sz="7200" b="1" dirty="0">
                <a:latin typeface="Comic Sans MS" panose="030F0702030302020204" pitchFamily="66" charset="0"/>
              </a:rPr>
              <a:t>Summer variations:</a:t>
            </a:r>
            <a:endParaRPr lang="en-GB" sz="7200" dirty="0">
              <a:latin typeface="Comic Sans MS" panose="030F0702030302020204" pitchFamily="66" charset="0"/>
            </a:endParaRPr>
          </a:p>
          <a:p>
            <a:pPr fontAlgn="t"/>
            <a:r>
              <a:rPr lang="en-GB" sz="7200" dirty="0">
                <a:latin typeface="Comic Sans MS" panose="030F0702030302020204" pitchFamily="66" charset="0"/>
              </a:rPr>
              <a:t>Green gingham or striped </a:t>
            </a:r>
            <a:r>
              <a:rPr lang="en-GB" sz="7200" dirty="0" smtClean="0">
                <a:latin typeface="Comic Sans MS" panose="030F0702030302020204" pitchFamily="66" charset="0"/>
              </a:rPr>
              <a:t>dress/ shorts</a:t>
            </a:r>
            <a:endParaRPr lang="en-GB" sz="7200" dirty="0">
              <a:latin typeface="Comic Sans MS" panose="030F0702030302020204" pitchFamily="66" charset="0"/>
            </a:endParaRPr>
          </a:p>
          <a:p>
            <a:pPr fontAlgn="t"/>
            <a:r>
              <a:rPr lang="en-GB" sz="7200" dirty="0">
                <a:latin typeface="Comic Sans MS" panose="030F0702030302020204" pitchFamily="66" charset="0"/>
              </a:rPr>
              <a:t>School cap</a:t>
            </a:r>
          </a:p>
          <a:p>
            <a:pPr fontAlgn="t"/>
            <a:endParaRPr lang="en-GB" sz="7200" dirty="0">
              <a:latin typeface="Comic Sans MS" panose="030F0702030302020204" pitchFamily="66" charset="0"/>
            </a:endParaRPr>
          </a:p>
          <a:p>
            <a:pPr marL="0" indent="0" fontAlgn="t">
              <a:buNone/>
            </a:pPr>
            <a:r>
              <a:rPr lang="en-GB" sz="7200" b="1" dirty="0">
                <a:latin typeface="Comic Sans MS" panose="030F0702030302020204" pitchFamily="66" charset="0"/>
              </a:rPr>
              <a:t>Footwear:</a:t>
            </a:r>
            <a:endParaRPr lang="en-GB" sz="7200" dirty="0">
              <a:latin typeface="Comic Sans MS" panose="030F0702030302020204" pitchFamily="66" charset="0"/>
            </a:endParaRPr>
          </a:p>
          <a:p>
            <a:pPr marL="0" indent="0" fontAlgn="t">
              <a:buNone/>
            </a:pPr>
            <a:r>
              <a:rPr lang="en-GB" sz="7200" dirty="0">
                <a:latin typeface="Comic Sans MS" panose="030F0702030302020204" pitchFamily="66" charset="0"/>
              </a:rPr>
              <a:t>In the interests of safety as well as appearance, please help us by providing secure and suitable footwear for school. Shoes and sandals should be:</a:t>
            </a:r>
          </a:p>
          <a:p>
            <a:pPr fontAlgn="t"/>
            <a:r>
              <a:rPr lang="en-GB" sz="7200" dirty="0">
                <a:latin typeface="Comic Sans MS" panose="030F0702030302020204" pitchFamily="66" charset="0"/>
              </a:rPr>
              <a:t>low heeled</a:t>
            </a:r>
          </a:p>
          <a:p>
            <a:pPr fontAlgn="t"/>
            <a:r>
              <a:rPr lang="en-GB" sz="7200" dirty="0" smtClean="0">
                <a:latin typeface="Comic Sans MS" panose="030F0702030302020204" pitchFamily="66" charset="0"/>
              </a:rPr>
              <a:t>enclosed </a:t>
            </a:r>
            <a:r>
              <a:rPr lang="en-GB" sz="7200" dirty="0">
                <a:latin typeface="Comic Sans MS" panose="030F0702030302020204" pitchFamily="66" charset="0"/>
              </a:rPr>
              <a:t>toes</a:t>
            </a:r>
          </a:p>
          <a:p>
            <a:pPr fontAlgn="t"/>
            <a:r>
              <a:rPr lang="en-GB" sz="7200" dirty="0">
                <a:latin typeface="Comic Sans MS" panose="030F0702030302020204" pitchFamily="66" charset="0"/>
              </a:rPr>
              <a:t>black</a:t>
            </a:r>
          </a:p>
          <a:p>
            <a:pPr marL="0" indent="0" fontAlgn="t">
              <a:buNone/>
            </a:pPr>
            <a:r>
              <a:rPr lang="en-GB" sz="7200" dirty="0">
                <a:latin typeface="Comic Sans MS" panose="030F0702030302020204" pitchFamily="66" charset="0"/>
              </a:rPr>
              <a:t>Please make sure pupils have </a:t>
            </a:r>
            <a:r>
              <a:rPr lang="en-GB" sz="7200" dirty="0" smtClean="0">
                <a:latin typeface="Comic Sans MS" panose="030F0702030302020204" pitchFamily="66" charset="0"/>
              </a:rPr>
              <a:t>trainers </a:t>
            </a:r>
            <a:r>
              <a:rPr lang="en-GB" sz="7200" dirty="0">
                <a:latin typeface="Comic Sans MS" panose="030F0702030302020204" pitchFamily="66" charset="0"/>
              </a:rPr>
              <a:t>for P.E. On occasion, we ask children to change shoes if their outdoor shoes are muddy.</a:t>
            </a:r>
          </a:p>
          <a:p>
            <a:pPr marL="0" indent="0" algn="ctr">
              <a:buNone/>
            </a:pPr>
            <a:endParaRPr lang="en-GB" dirty="0">
              <a:latin typeface="Letter-join Basic 33" panose="02000505000000020003" pitchFamily="50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3491880" y="692696"/>
            <a:ext cx="2088232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Ash Green - Unifor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799" y="1988840"/>
            <a:ext cx="2180288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943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8640"/>
            <a:ext cx="8496944" cy="6408712"/>
          </a:xfrm>
        </p:spPr>
        <p:txBody>
          <a:bodyPr>
            <a:normAutofit/>
          </a:bodyPr>
          <a:lstStyle/>
          <a:p>
            <a:pPr algn="ctr">
              <a:lnSpc>
                <a:spcPct val="120000"/>
              </a:lnSpc>
              <a:buNone/>
            </a:pPr>
            <a:r>
              <a:rPr lang="en-GB" sz="3600" u="sng" dirty="0" smtClean="0">
                <a:latin typeface="Comic Sans MS" panose="030F0702030302020204" pitchFamily="66" charset="0"/>
              </a:rPr>
              <a:t>A typical day in Willow and Pine Class:</a:t>
            </a:r>
            <a:br>
              <a:rPr lang="en-GB" sz="3600" u="sng" dirty="0" smtClean="0">
                <a:latin typeface="Comic Sans MS" panose="030F0702030302020204" pitchFamily="66" charset="0"/>
              </a:rPr>
            </a:br>
            <a:endParaRPr lang="en-GB" sz="3600" u="sng" dirty="0" smtClean="0">
              <a:latin typeface="Comic Sans MS" panose="030F0702030302020204" pitchFamily="66" charset="0"/>
            </a:endParaRPr>
          </a:p>
          <a:p>
            <a:pPr algn="ctr">
              <a:lnSpc>
                <a:spcPct val="120000"/>
              </a:lnSpc>
              <a:buNone/>
            </a:pPr>
            <a:r>
              <a:rPr lang="en-GB" sz="2500" dirty="0" smtClean="0">
                <a:latin typeface="Comic Sans MS" panose="030F0702030302020204" pitchFamily="66" charset="0"/>
              </a:rPr>
              <a:t>-SODA </a:t>
            </a:r>
            <a:endParaRPr lang="en-GB" sz="2500" dirty="0">
              <a:latin typeface="Comic Sans MS" panose="030F0702030302020204" pitchFamily="66" charset="0"/>
            </a:endParaRPr>
          </a:p>
          <a:p>
            <a:pPr algn="ctr">
              <a:lnSpc>
                <a:spcPct val="120000"/>
              </a:lnSpc>
              <a:buNone/>
            </a:pPr>
            <a:r>
              <a:rPr lang="en-GB" sz="2500" dirty="0" smtClean="0">
                <a:latin typeface="Comic Sans MS" panose="030F0702030302020204" pitchFamily="66" charset="0"/>
              </a:rPr>
              <a:t>-Collective worship</a:t>
            </a:r>
            <a:endParaRPr lang="en-GB" sz="2500" dirty="0">
              <a:latin typeface="Comic Sans MS" panose="030F0702030302020204" pitchFamily="66" charset="0"/>
            </a:endParaRPr>
          </a:p>
          <a:p>
            <a:pPr algn="ctr">
              <a:lnSpc>
                <a:spcPct val="120000"/>
              </a:lnSpc>
              <a:buNone/>
            </a:pPr>
            <a:r>
              <a:rPr lang="en-GB" sz="2500" dirty="0" smtClean="0">
                <a:latin typeface="Comic Sans MS" panose="030F0702030302020204" pitchFamily="66" charset="0"/>
              </a:rPr>
              <a:t>-Maths</a:t>
            </a:r>
            <a:endParaRPr lang="en-GB" sz="2500" dirty="0">
              <a:latin typeface="Comic Sans MS" panose="030F0702030302020204" pitchFamily="66" charset="0"/>
            </a:endParaRPr>
          </a:p>
          <a:p>
            <a:pPr algn="ctr">
              <a:lnSpc>
                <a:spcPct val="120000"/>
              </a:lnSpc>
              <a:buNone/>
            </a:pPr>
            <a:r>
              <a:rPr lang="en-GB" sz="2500" dirty="0" smtClean="0">
                <a:latin typeface="Comic Sans MS" panose="030F0702030302020204" pitchFamily="66" charset="0"/>
              </a:rPr>
              <a:t>-Break</a:t>
            </a:r>
            <a:endParaRPr lang="en-GB" sz="2500" dirty="0">
              <a:latin typeface="Comic Sans MS" panose="030F0702030302020204" pitchFamily="66" charset="0"/>
            </a:endParaRPr>
          </a:p>
          <a:p>
            <a:pPr algn="ctr">
              <a:lnSpc>
                <a:spcPct val="120000"/>
              </a:lnSpc>
              <a:buNone/>
            </a:pPr>
            <a:r>
              <a:rPr lang="en-GB" sz="2500" dirty="0" smtClean="0">
                <a:latin typeface="Comic Sans MS" panose="030F0702030302020204" pitchFamily="66" charset="0"/>
              </a:rPr>
              <a:t>-English</a:t>
            </a:r>
            <a:endParaRPr lang="en-GB" sz="2500" dirty="0">
              <a:latin typeface="Comic Sans MS" panose="030F0702030302020204" pitchFamily="66" charset="0"/>
            </a:endParaRPr>
          </a:p>
          <a:p>
            <a:pPr algn="ctr">
              <a:lnSpc>
                <a:spcPct val="120000"/>
              </a:lnSpc>
              <a:buNone/>
            </a:pPr>
            <a:r>
              <a:rPr lang="en-GB" sz="2500" dirty="0" smtClean="0">
                <a:latin typeface="Comic Sans MS" panose="030F0702030302020204" pitchFamily="66" charset="0"/>
              </a:rPr>
              <a:t>-Guided </a:t>
            </a:r>
            <a:r>
              <a:rPr lang="en-GB" sz="2500" dirty="0">
                <a:latin typeface="Comic Sans MS" panose="030F0702030302020204" pitchFamily="66" charset="0"/>
              </a:rPr>
              <a:t>Reading</a:t>
            </a:r>
          </a:p>
          <a:p>
            <a:pPr algn="ctr">
              <a:lnSpc>
                <a:spcPct val="120000"/>
              </a:lnSpc>
              <a:buNone/>
            </a:pPr>
            <a:r>
              <a:rPr lang="en-GB" sz="2500" dirty="0" smtClean="0">
                <a:latin typeface="Comic Sans MS" panose="030F0702030302020204" pitchFamily="66" charset="0"/>
              </a:rPr>
              <a:t>-Lunch</a:t>
            </a:r>
            <a:endParaRPr lang="en-GB" sz="2500" dirty="0">
              <a:latin typeface="Comic Sans MS" panose="030F0702030302020204" pitchFamily="66" charset="0"/>
            </a:endParaRPr>
          </a:p>
          <a:p>
            <a:pPr algn="ctr">
              <a:lnSpc>
                <a:spcPct val="120000"/>
              </a:lnSpc>
              <a:buNone/>
            </a:pPr>
            <a:r>
              <a:rPr lang="en-GB" sz="2500" dirty="0" smtClean="0">
                <a:latin typeface="Comic Sans MS" panose="030F0702030302020204" pitchFamily="66" charset="0"/>
              </a:rPr>
              <a:t>-Topic/PE</a:t>
            </a:r>
          </a:p>
        </p:txBody>
      </p:sp>
    </p:spTree>
    <p:extLst>
      <p:ext uri="{BB962C8B-B14F-4D97-AF65-F5344CB8AC3E}">
        <p14:creationId xmlns:p14="http://schemas.microsoft.com/office/powerpoint/2010/main" val="116288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Letter-join Basic 33" panose="02000505000000020003" pitchFamily="50" charset="0"/>
              </a:rPr>
              <a:t>P.E. Uniform</a:t>
            </a:r>
            <a:endParaRPr lang="en-GB" u="sng" dirty="0">
              <a:latin typeface="Letter-join Basic 33" panose="020005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575" y="1052737"/>
            <a:ext cx="8808913" cy="5256584"/>
          </a:xfrm>
        </p:spPr>
        <p:txBody>
          <a:bodyPr>
            <a:normAutofit fontScale="70000" lnSpcReduction="20000"/>
          </a:bodyPr>
          <a:lstStyle/>
          <a:p>
            <a:pPr marL="0" indent="0" fontAlgn="t">
              <a:buNone/>
            </a:pPr>
            <a:r>
              <a:rPr lang="en-GB" b="1" dirty="0">
                <a:latin typeface="Comic Sans MS" panose="030F0702030302020204" pitchFamily="66" charset="0"/>
              </a:rPr>
              <a:t>P.E. Kit:</a:t>
            </a:r>
            <a:endParaRPr lang="en-GB" dirty="0">
              <a:latin typeface="Comic Sans MS" panose="030F0702030302020204" pitchFamily="66" charset="0"/>
            </a:endParaRPr>
          </a:p>
          <a:p>
            <a:pPr fontAlgn="t"/>
            <a:r>
              <a:rPr lang="en-GB" dirty="0">
                <a:latin typeface="Comic Sans MS" panose="030F0702030302020204" pitchFamily="66" charset="0"/>
              </a:rPr>
              <a:t>Bottle green t-shirt with or without school </a:t>
            </a:r>
            <a:r>
              <a:rPr lang="en-GB" dirty="0" smtClean="0">
                <a:latin typeface="Comic Sans MS" panose="030F0702030302020204" pitchFamily="66" charset="0"/>
              </a:rPr>
              <a:t>logo</a:t>
            </a:r>
            <a:r>
              <a:rPr lang="en-GB" dirty="0">
                <a:latin typeface="Comic Sans MS" panose="030F0702030302020204" pitchFamily="66" charset="0"/>
              </a:rPr>
              <a:t> </a:t>
            </a:r>
          </a:p>
          <a:p>
            <a:pPr fontAlgn="t"/>
            <a:r>
              <a:rPr lang="en-GB" dirty="0">
                <a:latin typeface="Comic Sans MS" panose="030F0702030302020204" pitchFamily="66" charset="0"/>
              </a:rPr>
              <a:t>Black P.E. shorts with or without school </a:t>
            </a:r>
            <a:r>
              <a:rPr lang="en-GB" dirty="0" smtClean="0">
                <a:latin typeface="Comic Sans MS" panose="030F0702030302020204" pitchFamily="66" charset="0"/>
              </a:rPr>
              <a:t>logo</a:t>
            </a:r>
            <a:endParaRPr lang="en-GB" dirty="0">
              <a:latin typeface="Comic Sans MS" panose="030F0702030302020204" pitchFamily="66" charset="0"/>
            </a:endParaRPr>
          </a:p>
          <a:p>
            <a:pPr fontAlgn="t"/>
            <a:r>
              <a:rPr lang="en-GB" dirty="0">
                <a:latin typeface="Comic Sans MS" panose="030F0702030302020204" pitchFamily="66" charset="0"/>
              </a:rPr>
              <a:t>Plain black jogging bottoms</a:t>
            </a:r>
          </a:p>
          <a:p>
            <a:pPr fontAlgn="t"/>
            <a:r>
              <a:rPr lang="en-GB" dirty="0" smtClean="0">
                <a:latin typeface="Comic Sans MS" panose="030F0702030302020204" pitchFamily="66" charset="0"/>
              </a:rPr>
              <a:t>Trainers</a:t>
            </a:r>
          </a:p>
          <a:p>
            <a:pPr fontAlgn="t"/>
            <a:r>
              <a:rPr lang="en-GB" dirty="0" smtClean="0">
                <a:latin typeface="Comic Sans MS" panose="030F0702030302020204" pitchFamily="66" charset="0"/>
              </a:rPr>
              <a:t>Plain black jumper</a:t>
            </a:r>
          </a:p>
          <a:p>
            <a:pPr fontAlgn="t"/>
            <a:r>
              <a:rPr lang="en-GB" dirty="0" smtClean="0">
                <a:latin typeface="Comic Sans MS" panose="030F0702030302020204" pitchFamily="66" charset="0"/>
              </a:rPr>
              <a:t>Earrings MUST be removed.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 fontAlgn="t">
              <a:buNone/>
            </a:pPr>
            <a:r>
              <a:rPr lang="en-GB" dirty="0">
                <a:latin typeface="Comic Sans MS" panose="030F0702030302020204" pitchFamily="66" charset="0"/>
              </a:rPr>
              <a:t> </a:t>
            </a:r>
          </a:p>
          <a:p>
            <a:pPr marL="0" indent="0" fontAlgn="t">
              <a:buNone/>
            </a:pPr>
            <a:r>
              <a:rPr lang="en-GB" dirty="0" smtClean="0">
                <a:latin typeface="Comic Sans MS" panose="030F0702030302020204" pitchFamily="66" charset="0"/>
              </a:rPr>
              <a:t>P.E. </a:t>
            </a:r>
            <a:r>
              <a:rPr lang="en-GB" dirty="0" smtClean="0">
                <a:latin typeface="Comic Sans MS" panose="030F0702030302020204" pitchFamily="66" charset="0"/>
              </a:rPr>
              <a:t>days</a:t>
            </a:r>
            <a:r>
              <a:rPr lang="en-GB" dirty="0" smtClean="0">
                <a:latin typeface="Comic Sans MS" panose="030F0702030302020204" pitchFamily="66" charset="0"/>
              </a:rPr>
              <a:t> are</a:t>
            </a:r>
            <a:r>
              <a:rPr lang="en-GB" dirty="0" smtClean="0">
                <a:latin typeface="Comic Sans MS" panose="030F0702030302020204" pitchFamily="66" charset="0"/>
              </a:rPr>
              <a:t> Wednesday (outdoors) &amp; Thursday. Swimming starts Thursday 18.9.2025). </a:t>
            </a:r>
          </a:p>
          <a:p>
            <a:pPr marL="0" indent="0" fontAlgn="t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Children are to come into school in their P.E. kit.  </a:t>
            </a:r>
          </a:p>
          <a:p>
            <a:pPr marL="0" indent="0" fontAlgn="t">
              <a:buNone/>
            </a:pPr>
            <a:r>
              <a:rPr lang="en-GB" dirty="0" smtClean="0">
                <a:latin typeface="Comic Sans MS" panose="030F0702030302020204" pitchFamily="66" charset="0"/>
              </a:rPr>
              <a:t>(Please </a:t>
            </a:r>
            <a:r>
              <a:rPr lang="en-GB" dirty="0" smtClean="0">
                <a:latin typeface="Comic Sans MS" panose="030F0702030302020204" pitchFamily="66" charset="0"/>
              </a:rPr>
              <a:t>note that these days may change as we have external coaches throughout the year).</a:t>
            </a:r>
          </a:p>
          <a:p>
            <a:pPr marL="0" indent="0" fontAlgn="t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u="sng" dirty="0" smtClean="0">
                <a:latin typeface="Comic Sans MS" panose="030F0702030302020204" pitchFamily="66" charset="0"/>
              </a:rPr>
              <a:t>Label ALL items please!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4" name="AutoShape 2" descr="Free Sports Clipart Transparent, Download Free Sports Clipart Transparent  png images, Free ClipArts on Clipart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Free Sports Clipart for parties, crafts, school projects, websites ... -  ClipArt Best | Free clip art, Sports clips, Clip ar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2" name="Picture 6" descr="Sport Clipart Stock Illustrations – 55,734 Sport Clipart Stock  Illustrations, Vectors &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157637"/>
            <a:ext cx="2561865" cy="1380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0978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Mountfitchet Castle - Castle in Stansted Mountfitchet, Stansted - Visit  Essex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60"/>
          <a:stretch/>
        </p:blipFill>
        <p:spPr bwMode="auto">
          <a:xfrm>
            <a:off x="3131840" y="4211868"/>
            <a:ext cx="3034680" cy="2532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88640"/>
            <a:ext cx="8424936" cy="64807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200" u="sng" dirty="0" smtClean="0">
                <a:latin typeface="Letter-join Basic 33" panose="02000505000000020003" pitchFamily="50" charset="0"/>
              </a:rPr>
              <a:t>Topics</a:t>
            </a:r>
          </a:p>
          <a:p>
            <a:pPr marL="0" indent="0" algn="ctr">
              <a:buNone/>
            </a:pPr>
            <a:r>
              <a:rPr lang="en-GB" sz="2800" dirty="0">
                <a:latin typeface="Comic Sans MS" panose="030F0702030302020204" pitchFamily="66" charset="0"/>
              </a:rPr>
              <a:t>We have some excellent topics to look forward to in Year </a:t>
            </a:r>
            <a:r>
              <a:rPr lang="en-GB" sz="2800" dirty="0" smtClean="0">
                <a:latin typeface="Comic Sans MS" panose="030F0702030302020204" pitchFamily="66" charset="0"/>
              </a:rPr>
              <a:t>5 </a:t>
            </a:r>
            <a:r>
              <a:rPr lang="en-GB" sz="2800" dirty="0">
                <a:latin typeface="Comic Sans MS" panose="030F0702030302020204" pitchFamily="66" charset="0"/>
              </a:rPr>
              <a:t>this year</a:t>
            </a:r>
            <a:r>
              <a:rPr lang="en-GB" sz="2800" dirty="0" smtClean="0">
                <a:latin typeface="Comic Sans MS" panose="030F0702030302020204" pitchFamily="66" charset="0"/>
              </a:rPr>
              <a:t>:</a:t>
            </a:r>
          </a:p>
          <a:p>
            <a:pPr marL="0" indent="0" algn="ctr">
              <a:buNone/>
            </a:pPr>
            <a:endParaRPr lang="en-GB" sz="2800" dirty="0">
              <a:latin typeface="Comic Sans MS" panose="030F0702030302020204" pitchFamily="66" charset="0"/>
            </a:endParaRPr>
          </a:p>
          <a:p>
            <a:pPr>
              <a:lnSpc>
                <a:spcPct val="120000"/>
              </a:lnSpc>
            </a:pPr>
            <a:r>
              <a:rPr lang="en-GB" sz="2400" dirty="0" smtClean="0">
                <a:latin typeface="Comic Sans MS" panose="030F0702030302020204" pitchFamily="66" charset="0"/>
              </a:rPr>
              <a:t>Ancient Greece &amp;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400" dirty="0" smtClean="0">
                <a:latin typeface="Comic Sans MS" panose="030F0702030302020204" pitchFamily="66" charset="0"/>
              </a:rPr>
              <a:t>Renewable energy (Autumn)</a:t>
            </a:r>
          </a:p>
          <a:p>
            <a:pPr>
              <a:lnSpc>
                <a:spcPct val="120000"/>
              </a:lnSpc>
            </a:pPr>
            <a:r>
              <a:rPr lang="en-GB" sz="2400" dirty="0">
                <a:latin typeface="Comic Sans MS" panose="030F0702030302020204" pitchFamily="66" charset="0"/>
              </a:rPr>
              <a:t>Local </a:t>
            </a:r>
            <a:r>
              <a:rPr lang="en-GB" sz="2400" dirty="0" smtClean="0">
                <a:latin typeface="Comic Sans MS" panose="030F0702030302020204" pitchFamily="66" charset="0"/>
              </a:rPr>
              <a:t>history &amp; independent fieldwork study(Spring)</a:t>
            </a:r>
          </a:p>
          <a:p>
            <a:pPr>
              <a:lnSpc>
                <a:spcPct val="120000"/>
              </a:lnSpc>
            </a:pPr>
            <a:r>
              <a:rPr lang="en-GB" sz="2400" dirty="0" smtClean="0">
                <a:latin typeface="Comic Sans MS" panose="030F0702030302020204" pitchFamily="66" charset="0"/>
              </a:rPr>
              <a:t>Ancient Egypt &amp; the desert habitat (Summer)</a:t>
            </a:r>
            <a:endParaRPr lang="en-GB" sz="2400" dirty="0">
              <a:latin typeface="Comic Sans MS" panose="030F0702030302020204" pitchFamily="66" charset="0"/>
            </a:endParaRPr>
          </a:p>
          <a:p>
            <a:pPr>
              <a:buNone/>
            </a:pPr>
            <a:endParaRPr lang="en-GB" sz="5400" dirty="0"/>
          </a:p>
        </p:txBody>
      </p:sp>
      <p:pic>
        <p:nvPicPr>
          <p:cNvPr id="1026" name="Picture 2" descr="Ancient Greece: topic summary - Scholastic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5"/>
          <a:stretch/>
        </p:blipFill>
        <p:spPr bwMode="auto">
          <a:xfrm>
            <a:off x="179647" y="4211868"/>
            <a:ext cx="2996200" cy="2084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s it a common mistake to call the ancient Egyptian civilization the  Pharaonic civilization? - EgyptTod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1672" y="4204531"/>
            <a:ext cx="2990808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Letter-join Basic 33" panose="02000505000000020003" pitchFamily="50" charset="0"/>
              </a:rPr>
              <a:t>Science</a:t>
            </a:r>
            <a:endParaRPr lang="en-GB" u="sng" dirty="0">
              <a:latin typeface="Letter-join Basic 33" panose="020005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568952" cy="525658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Over the year we will cover a range of exciting topics including:</a:t>
            </a:r>
          </a:p>
          <a:p>
            <a:pPr>
              <a:buFontTx/>
              <a:buChar char="-"/>
            </a:pPr>
            <a:r>
              <a:rPr lang="en-GB" dirty="0" smtClean="0">
                <a:latin typeface="Comic Sans MS" panose="030F0702030302020204" pitchFamily="66" charset="0"/>
              </a:rPr>
              <a:t>Living things and their habitats</a:t>
            </a:r>
          </a:p>
          <a:p>
            <a:pPr>
              <a:buFontTx/>
              <a:buChar char="-"/>
            </a:pPr>
            <a:r>
              <a:rPr lang="en-GB" dirty="0" smtClean="0">
                <a:latin typeface="Comic Sans MS" panose="030F0702030302020204" pitchFamily="66" charset="0"/>
              </a:rPr>
              <a:t>Space</a:t>
            </a:r>
          </a:p>
          <a:p>
            <a:pPr>
              <a:buFontTx/>
              <a:buChar char="-"/>
            </a:pPr>
            <a:r>
              <a:rPr lang="en-GB" dirty="0" smtClean="0">
                <a:latin typeface="Comic Sans MS" panose="030F0702030302020204" pitchFamily="66" charset="0"/>
              </a:rPr>
              <a:t>Properties and changes of materials</a:t>
            </a:r>
          </a:p>
          <a:p>
            <a:pPr>
              <a:buFontTx/>
              <a:buChar char="-"/>
            </a:pPr>
            <a:r>
              <a:rPr lang="en-GB" dirty="0" smtClean="0">
                <a:latin typeface="Comic Sans MS" panose="030F0702030302020204" pitchFamily="66" charset="0"/>
              </a:rPr>
              <a:t>Forces</a:t>
            </a:r>
          </a:p>
          <a:p>
            <a:pPr>
              <a:buFontTx/>
              <a:buChar char="-"/>
            </a:pPr>
            <a:r>
              <a:rPr lang="en-GB" dirty="0" smtClean="0">
                <a:latin typeface="Comic Sans MS" panose="030F0702030302020204" pitchFamily="66" charset="0"/>
              </a:rPr>
              <a:t>Animals, including humans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 In summer, we will be exploring the changes humans go through as they age, including puberty.</a:t>
            </a:r>
          </a:p>
          <a:p>
            <a:pPr marL="0" indent="0"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So… Be prepared for the questions!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7174" name="Picture 6" descr="666 space free clipart | Public domain vecto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7639" y="2339752"/>
            <a:ext cx="1449161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Self-pollination Produces Pure Lines - Self-pollination Produces Pure Lines  - Free Transparent PNG Clipart Images Downloa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9824"/>
            <a:ext cx="1529818" cy="1126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513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Letter-join Basic 33" panose="02000505000000020003" pitchFamily="50" charset="0"/>
              </a:rPr>
              <a:t>Class Guided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  <a:buNone/>
            </a:pPr>
            <a:r>
              <a:rPr lang="en-GB" dirty="0">
                <a:latin typeface="Comic Sans MS" panose="030F0702030302020204" pitchFamily="66" charset="0"/>
              </a:rPr>
              <a:t>This year, Guided Reading will 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take </a:t>
            </a:r>
            <a:r>
              <a:rPr lang="en-GB" dirty="0">
                <a:latin typeface="Comic Sans MS" panose="030F0702030302020204" pitchFamily="66" charset="0"/>
              </a:rPr>
              <a:t>the form of Class Guided 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Reading</a:t>
            </a:r>
            <a:r>
              <a:rPr lang="en-GB" dirty="0">
                <a:latin typeface="Comic Sans MS" panose="030F0702030302020204" pitchFamily="66" charset="0"/>
              </a:rPr>
              <a:t>. </a:t>
            </a:r>
          </a:p>
          <a:p>
            <a:pPr>
              <a:lnSpc>
                <a:spcPct val="120000"/>
              </a:lnSpc>
              <a:buNone/>
            </a:pPr>
            <a:r>
              <a:rPr lang="en-GB" dirty="0">
                <a:latin typeface="Comic Sans MS" panose="030F0702030302020204" pitchFamily="66" charset="0"/>
              </a:rPr>
              <a:t>Our </a:t>
            </a:r>
            <a:r>
              <a:rPr lang="en-GB" dirty="0" smtClean="0">
                <a:latin typeface="Comic Sans MS" panose="030F0702030302020204" pitchFamily="66" charset="0"/>
              </a:rPr>
              <a:t>first core </a:t>
            </a:r>
            <a:r>
              <a:rPr lang="en-GB" dirty="0">
                <a:latin typeface="Comic Sans MS" panose="030F0702030302020204" pitchFamily="66" charset="0"/>
              </a:rPr>
              <a:t>text will be </a:t>
            </a:r>
            <a:r>
              <a:rPr lang="en-GB" dirty="0" smtClean="0">
                <a:latin typeface="Comic Sans MS" panose="030F0702030302020204" pitchFamily="66" charset="0"/>
              </a:rPr>
              <a:t>‘Who Let </a:t>
            </a:r>
            <a:r>
              <a:rPr lang="en-GB" dirty="0">
                <a:latin typeface="Comic Sans MS" panose="030F0702030302020204" pitchFamily="66" charset="0"/>
              </a:rPr>
              <a:t>T</a:t>
            </a:r>
            <a:r>
              <a:rPr lang="en-GB" dirty="0" smtClean="0">
                <a:latin typeface="Comic Sans MS" panose="030F0702030302020204" pitchFamily="66" charset="0"/>
              </a:rPr>
              <a:t>he Gods Out‘. </a:t>
            </a:r>
            <a:r>
              <a:rPr lang="en-GB" dirty="0">
                <a:latin typeface="Comic Sans MS" panose="030F0702030302020204" pitchFamily="66" charset="0"/>
              </a:rPr>
              <a:t>W</a:t>
            </a:r>
            <a:r>
              <a:rPr lang="en-GB" dirty="0" smtClean="0">
                <a:latin typeface="Comic Sans MS" panose="030F0702030302020204" pitchFamily="66" charset="0"/>
              </a:rPr>
              <a:t>e </a:t>
            </a:r>
            <a:r>
              <a:rPr lang="en-GB" dirty="0">
                <a:latin typeface="Comic Sans MS" panose="030F0702030302020204" pitchFamily="66" charset="0"/>
              </a:rPr>
              <a:t>will be interspersing this with various others texts, all centred around </a:t>
            </a:r>
            <a:r>
              <a:rPr lang="en-GB" dirty="0" smtClean="0">
                <a:latin typeface="Comic Sans MS" panose="030F0702030302020204" pitchFamily="66" charset="0"/>
              </a:rPr>
              <a:t>Greek mythology, </a:t>
            </a:r>
            <a:r>
              <a:rPr lang="en-GB" dirty="0">
                <a:latin typeface="Comic Sans MS" panose="030F0702030302020204" pitchFamily="66" charset="0"/>
              </a:rPr>
              <a:t>in order to most effectively teach the necessary skills for reading. </a:t>
            </a:r>
          </a:p>
        </p:txBody>
      </p:sp>
      <p:sp>
        <p:nvSpPr>
          <p:cNvPr id="4" name="AutoShape 2" descr="Who Let the Gods Out?: the first EPIC adventure in Maz Evans's laugh-out-loud  hilarious series: Amazon.co.uk: Evans, Maz: 9781910655412: Boo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Who Let The Gods Out? (Audio Download): Maz Evans, Maz Evans, W. F. Howes  Ltd: Amazon.co.uk: Audible Books &amp; Original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28" name="Picture 8" descr="Who Let the Gods Out Ser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124744"/>
            <a:ext cx="1624487" cy="162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0402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Letter-join Basic 33" panose="02000505000000020003" pitchFamily="50" charset="0"/>
              </a:rPr>
              <a:t>Class Guided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buNone/>
            </a:pPr>
            <a:r>
              <a:rPr lang="en-GB" dirty="0" smtClean="0">
                <a:latin typeface="Comic Sans MS" panose="030F0702030302020204" pitchFamily="66" charset="0"/>
              </a:rPr>
              <a:t>Later in the year, we will study a modernised version of Romeo and Juliet, Mummies Unwrapped and Room 13.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AutoShape 2" descr="Who Let the Gods Out?: the first EPIC adventure in Maz Evans's laugh-out-loud  hilarious series: Amazon.co.uk: Evans, Maz: 9781910655412: Boo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Who Let The Gods Out? (Audio Download): Maz Evans, Maz Evans, W. F. Howes  Ltd: Amazon.co.uk: Audible Books &amp; Original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Romeo And Juliet (A Shakespeare Story): Amazon.co.uk: Andrew Matthews,  William Shakespeare, Tony Ross: 9781841213361: Book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92" r="17534"/>
          <a:stretch/>
        </p:blipFill>
        <p:spPr bwMode="auto">
          <a:xfrm>
            <a:off x="827584" y="3386418"/>
            <a:ext cx="1944216" cy="2967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ritish Museum: Mummies Unwrapped: Discover the World of Ancient Egyptian  Mummies : Tom Froese, Tom Froese, Tom Froese: Amazon.co.uk: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915" y="3387230"/>
            <a:ext cx="2560169" cy="2966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ollercoasters Room 13: Amazon.co.uk: Swindells, Robert: 9780198328933:  Books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38" r="35322" b="9724"/>
          <a:stretch/>
        </p:blipFill>
        <p:spPr bwMode="auto">
          <a:xfrm>
            <a:off x="6588224" y="3385539"/>
            <a:ext cx="1728192" cy="2708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831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7790"/>
            <a:ext cx="8856984" cy="653157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GB" sz="4400" u="sng" dirty="0">
                <a:latin typeface="Comic Sans MS" panose="030F0702030302020204" pitchFamily="66" charset="0"/>
              </a:rPr>
              <a:t>Homework </a:t>
            </a:r>
            <a:endParaRPr lang="en-GB" sz="4400" u="sng" dirty="0" smtClean="0">
              <a:latin typeface="Comic Sans MS" panose="030F0702030302020204" pitchFamily="66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4400" dirty="0" smtClean="0">
                <a:latin typeface="Comic Sans MS" panose="030F0702030302020204" pitchFamily="66" charset="0"/>
              </a:rPr>
              <a:t>-</a:t>
            </a:r>
            <a:r>
              <a:rPr lang="en-GB" sz="4000" dirty="0" smtClean="0">
                <a:latin typeface="Comic Sans MS" panose="030F0702030302020204" pitchFamily="66" charset="0"/>
              </a:rPr>
              <a:t>Times Table </a:t>
            </a:r>
            <a:r>
              <a:rPr lang="en-GB" sz="4000" dirty="0" err="1" smtClean="0">
                <a:latin typeface="Comic Sans MS" panose="030F0702030302020204" pitchFamily="66" charset="0"/>
              </a:rPr>
              <a:t>Rockstars</a:t>
            </a:r>
            <a:endParaRPr lang="en-GB" sz="4000" dirty="0" smtClean="0">
              <a:latin typeface="Comic Sans MS" panose="030F0702030302020204" pitchFamily="66" charset="0"/>
            </a:endParaRPr>
          </a:p>
          <a:p>
            <a:pPr algn="ctr">
              <a:lnSpc>
                <a:spcPct val="120000"/>
              </a:lnSpc>
              <a:buFontTx/>
              <a:buChar char="-"/>
            </a:pPr>
            <a:r>
              <a:rPr lang="en-GB" sz="4000" dirty="0" smtClean="0">
                <a:latin typeface="Comic Sans MS" panose="030F0702030302020204" pitchFamily="66" charset="0"/>
              </a:rPr>
              <a:t>Reading daily</a:t>
            </a:r>
          </a:p>
          <a:p>
            <a:pPr algn="ctr">
              <a:lnSpc>
                <a:spcPct val="120000"/>
              </a:lnSpc>
              <a:buFontTx/>
              <a:buChar char="-"/>
            </a:pPr>
            <a:r>
              <a:rPr lang="en-GB" sz="4000" dirty="0" smtClean="0">
                <a:latin typeface="Comic Sans MS" panose="030F0702030302020204" pitchFamily="66" charset="0"/>
              </a:rPr>
              <a:t>Spellings (weekly test)</a:t>
            </a:r>
          </a:p>
          <a:p>
            <a:pPr algn="ctr">
              <a:lnSpc>
                <a:spcPct val="120000"/>
              </a:lnSpc>
              <a:buFontTx/>
              <a:buChar char="-"/>
            </a:pPr>
            <a:r>
              <a:rPr lang="en-GB" sz="4000" dirty="0" smtClean="0">
                <a:latin typeface="Comic Sans MS" panose="030F0702030302020204" pitchFamily="66" charset="0"/>
              </a:rPr>
              <a:t>ATOM learning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7464" y="5408822"/>
            <a:ext cx="3672408" cy="1227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25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548680"/>
            <a:ext cx="8856984" cy="653157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GB" sz="4400" u="sng" dirty="0" smtClean="0">
                <a:latin typeface="Letter-join Basic 33" panose="02000505000000020003" pitchFamily="50" charset="0"/>
              </a:rPr>
              <a:t>Homework - Reading</a:t>
            </a:r>
          </a:p>
          <a:p>
            <a:pPr>
              <a:lnSpc>
                <a:spcPct val="120000"/>
              </a:lnSpc>
              <a:buFontTx/>
              <a:buChar char="-"/>
            </a:pPr>
            <a:r>
              <a:rPr lang="en-GB" sz="2400" dirty="0">
                <a:latin typeface="Comic Sans MS" panose="030F0702030302020204" pitchFamily="66" charset="0"/>
              </a:rPr>
              <a:t>Alongside topic and spelling homework, reading will be a </a:t>
            </a:r>
            <a:r>
              <a:rPr lang="en-GB" sz="2400" dirty="0" smtClean="0">
                <a:latin typeface="Comic Sans MS" panose="030F0702030302020204" pitchFamily="66" charset="0"/>
              </a:rPr>
              <a:t>necessity. </a:t>
            </a:r>
            <a:r>
              <a:rPr lang="en-GB" sz="2400" dirty="0">
                <a:latin typeface="Comic Sans MS" panose="030F0702030302020204" pitchFamily="66" charset="0"/>
              </a:rPr>
              <a:t>The children will be expected to read everyday at home </a:t>
            </a:r>
            <a:r>
              <a:rPr lang="en-GB" sz="2400" dirty="0" smtClean="0">
                <a:latin typeface="Comic Sans MS" panose="030F0702030302020204" pitchFamily="66" charset="0"/>
              </a:rPr>
              <a:t>and will use a class </a:t>
            </a:r>
            <a:r>
              <a:rPr lang="en-GB" sz="2400" dirty="0" err="1" smtClean="0">
                <a:latin typeface="Comic Sans MS" panose="030F0702030302020204" pitchFamily="66" charset="0"/>
              </a:rPr>
              <a:t>Padlett</a:t>
            </a:r>
            <a:r>
              <a:rPr lang="en-GB" sz="2400" dirty="0" smtClean="0">
                <a:latin typeface="Comic Sans MS" panose="030F0702030302020204" pitchFamily="66" charset="0"/>
              </a:rPr>
              <a:t> to create book reviews.</a:t>
            </a:r>
          </a:p>
          <a:p>
            <a:pPr>
              <a:lnSpc>
                <a:spcPct val="120000"/>
              </a:lnSpc>
              <a:buFontTx/>
              <a:buChar char="-"/>
            </a:pPr>
            <a:r>
              <a:rPr lang="en-GB" sz="2400" dirty="0" smtClean="0">
                <a:latin typeface="Comic Sans MS" panose="030F0702030302020204" pitchFamily="66" charset="0"/>
              </a:rPr>
              <a:t>Children will begin the year continuing on their previous accelerated reader level range.</a:t>
            </a:r>
          </a:p>
          <a:p>
            <a:pPr>
              <a:lnSpc>
                <a:spcPct val="120000"/>
              </a:lnSpc>
              <a:buFontTx/>
              <a:buChar char="-"/>
            </a:pPr>
            <a:r>
              <a:rPr lang="en-GB" sz="2400" dirty="0" smtClean="0">
                <a:latin typeface="Comic Sans MS" panose="030F0702030302020204" pitchFamily="66" charset="0"/>
              </a:rPr>
              <a:t>They will take a quiz termly to reassess levels and check progress.</a:t>
            </a:r>
            <a:endParaRPr lang="en-GB" sz="2400" dirty="0">
              <a:latin typeface="Comic Sans MS" panose="030F0702030302020204" pitchFamily="66" charset="0"/>
            </a:endParaRPr>
          </a:p>
          <a:p>
            <a:pPr>
              <a:lnSpc>
                <a:spcPct val="120000"/>
              </a:lnSpc>
              <a:buFontTx/>
              <a:buChar char="-"/>
            </a:pPr>
            <a:endParaRPr lang="en-GB" sz="2800" dirty="0">
              <a:latin typeface="Letter-join 33" panose="02000805000000020003" pitchFamily="50" charset="0"/>
            </a:endParaRPr>
          </a:p>
        </p:txBody>
      </p:sp>
      <p:pic>
        <p:nvPicPr>
          <p:cNvPr id="2050" name="Picture 2" descr="Young Adults Don&amp;#39;t Read. Here&amp;#39;s What We Can Do About It. | EdSurge New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285573"/>
            <a:ext cx="2772308" cy="138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177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u="sng" dirty="0" smtClean="0">
                <a:latin typeface="Letter-join Basic 33" panose="02000505000000020003" pitchFamily="50" charset="0"/>
              </a:rPr>
              <a:t>Homework - Spellings</a:t>
            </a:r>
            <a:r>
              <a:rPr lang="en-GB" b="1" u="sng" dirty="0">
                <a:latin typeface="Letter-join 33" panose="02000805000000020003"/>
              </a:rPr>
              <a:t/>
            </a:r>
            <a:br>
              <a:rPr lang="en-GB" b="1" u="sng" dirty="0">
                <a:latin typeface="Letter-join 33" panose="02000805000000020003"/>
              </a:rPr>
            </a:br>
            <a:endParaRPr lang="en-GB" dirty="0">
              <a:latin typeface="Letter-join 33" panose="02000805000000020003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908720"/>
            <a:ext cx="8928992" cy="52174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-This </a:t>
            </a:r>
            <a:r>
              <a:rPr lang="en-GB" sz="2400" dirty="0">
                <a:latin typeface="Comic Sans MS" panose="030F0702030302020204" pitchFamily="66" charset="0"/>
              </a:rPr>
              <a:t>year, spelling words will be sent home to practise alongside being taught and practised in school</a:t>
            </a:r>
            <a:r>
              <a:rPr lang="en-GB" sz="2400" dirty="0" smtClean="0"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- There will be </a:t>
            </a:r>
            <a:r>
              <a:rPr lang="en-GB" sz="2400" b="1" dirty="0" smtClean="0">
                <a:latin typeface="Comic Sans MS" panose="030F0702030302020204" pitchFamily="66" charset="0"/>
              </a:rPr>
              <a:t>ten </a:t>
            </a:r>
            <a:r>
              <a:rPr lang="en-GB" sz="2400" b="1" dirty="0">
                <a:latin typeface="Comic Sans MS" panose="030F0702030302020204" pitchFamily="66" charset="0"/>
              </a:rPr>
              <a:t>spellings a week to learn</a:t>
            </a:r>
            <a:r>
              <a:rPr lang="en-GB" sz="2400" dirty="0">
                <a:latin typeface="Comic Sans MS" panose="030F0702030302020204" pitchFamily="66" charset="0"/>
              </a:rPr>
              <a:t>:</a:t>
            </a:r>
          </a:p>
          <a:p>
            <a:pPr marL="0" indent="0" algn="ctr">
              <a:buNone/>
            </a:pPr>
            <a:r>
              <a:rPr lang="en-GB" sz="2400" b="1" dirty="0" smtClean="0">
                <a:latin typeface="Comic Sans MS" panose="030F0702030302020204" pitchFamily="66" charset="0"/>
              </a:rPr>
              <a:t> </a:t>
            </a:r>
            <a:r>
              <a:rPr lang="en-GB" sz="2400" dirty="0" smtClean="0">
                <a:latin typeface="Comic Sans MS" panose="030F0702030302020204" pitchFamily="66" charset="0"/>
              </a:rPr>
              <a:t>Five </a:t>
            </a:r>
            <a:r>
              <a:rPr lang="en-GB" sz="2400" dirty="0">
                <a:latin typeface="Comic Sans MS" panose="030F0702030302020204" pitchFamily="66" charset="0"/>
              </a:rPr>
              <a:t>words from the </a:t>
            </a:r>
            <a:r>
              <a:rPr lang="en-GB" sz="2400" dirty="0" smtClean="0">
                <a:latin typeface="Comic Sans MS" panose="030F0702030302020204" pitchFamily="66" charset="0"/>
              </a:rPr>
              <a:t>Statutory </a:t>
            </a:r>
            <a:r>
              <a:rPr lang="en-GB" sz="2400" dirty="0">
                <a:latin typeface="Comic Sans MS" panose="030F0702030302020204" pitchFamily="66" charset="0"/>
              </a:rPr>
              <a:t>Spelling </a:t>
            </a:r>
            <a:r>
              <a:rPr lang="en-GB" sz="2400" dirty="0" smtClean="0">
                <a:latin typeface="Comic Sans MS" panose="030F0702030302020204" pitchFamily="66" charset="0"/>
              </a:rPr>
              <a:t>Lists</a:t>
            </a:r>
          </a:p>
          <a:p>
            <a:pPr marL="0" indent="0" algn="ctr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Five words </a:t>
            </a:r>
            <a:r>
              <a:rPr lang="en-GB" sz="2400" dirty="0">
                <a:latin typeface="Comic Sans MS" panose="030F0702030302020204" pitchFamily="66" charset="0"/>
              </a:rPr>
              <a:t>following the rule taught in </a:t>
            </a:r>
            <a:r>
              <a:rPr lang="en-GB" sz="2400" dirty="0" smtClean="0">
                <a:latin typeface="Comic Sans MS" panose="030F0702030302020204" pitchFamily="66" charset="0"/>
              </a:rPr>
              <a:t>school.</a:t>
            </a:r>
          </a:p>
          <a:p>
            <a:pPr marL="0" indent="0" algn="ctr">
              <a:buNone/>
            </a:pPr>
            <a:endParaRPr lang="en-GB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-These </a:t>
            </a:r>
            <a:r>
              <a:rPr lang="en-GB" sz="2400" dirty="0">
                <a:latin typeface="Comic Sans MS" panose="030F0702030302020204" pitchFamily="66" charset="0"/>
              </a:rPr>
              <a:t>will be </a:t>
            </a:r>
            <a:r>
              <a:rPr lang="en-GB" sz="2400" dirty="0" smtClean="0">
                <a:latin typeface="Comic Sans MS" panose="030F0702030302020204" pitchFamily="66" charset="0"/>
              </a:rPr>
              <a:t>stuck in the purple spelling log and </a:t>
            </a:r>
            <a:r>
              <a:rPr lang="en-GB" sz="2400" dirty="0">
                <a:latin typeface="Comic Sans MS" panose="030F0702030302020204" pitchFamily="66" charset="0"/>
              </a:rPr>
              <a:t>assessed the </a:t>
            </a:r>
            <a:r>
              <a:rPr lang="en-GB" sz="2400" dirty="0" smtClean="0">
                <a:latin typeface="Comic Sans MS" panose="030F0702030302020204" pitchFamily="66" charset="0"/>
              </a:rPr>
              <a:t>following week.</a:t>
            </a:r>
            <a:br>
              <a:rPr lang="en-GB" sz="2400" dirty="0" smtClean="0">
                <a:latin typeface="Comic Sans MS" panose="030F0702030302020204" pitchFamily="66" charset="0"/>
              </a:rPr>
            </a:br>
            <a:r>
              <a:rPr lang="en-GB" sz="2400" dirty="0" smtClean="0">
                <a:latin typeface="Comic Sans MS" panose="030F0702030302020204" pitchFamily="66" charset="0"/>
              </a:rPr>
              <a:t>Thursday to Thursday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AutoShape 2" descr="Scripps National Spelling Bee Spelling Test Clip Art, PNG, 800x781px,  Scripps National Spelling Bee, Area, Artwork,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Scripps National Spelling Bee Spelling Test Clip Art, PNG, 800x781px,  Scripps National Spelling Bee, Area, Artwork,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150" name="Picture 6" descr="Spelling Test Clipart - Free Clipart Images - ClipArt Best - ClipArt Be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725144"/>
            <a:ext cx="1872208" cy="1798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1030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116632"/>
            <a:ext cx="8784976" cy="6921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15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Atom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Atom homework will be assigned every Friday and will be linked to work we are doing in class.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It is an expectation that Atom work is completed every week in English and maths. Please speak to your class teacher if this will be an </a:t>
            </a:r>
            <a:r>
              <a:rPr lang="en-GB" dirty="0">
                <a:latin typeface="Comic Sans MS" panose="030F0702030302020204" pitchFamily="66" charset="0"/>
              </a:rPr>
              <a:t>issue.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  <a:hlinkClick r:id="rId2"/>
              </a:rPr>
              <a:t>https://app.atomlearning.com</a:t>
            </a:r>
            <a:r>
              <a:rPr lang="en-GB" dirty="0" smtClean="0">
                <a:latin typeface="Comic Sans MS" panose="030F0702030302020204" pitchFamily="66" charset="0"/>
                <a:hlinkClick r:id="rId2"/>
              </a:rPr>
              <a:t>/</a:t>
            </a:r>
            <a:endParaRPr lang="en-GB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677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56" y="476672"/>
            <a:ext cx="8699795" cy="60486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4400" dirty="0" smtClean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06735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From Reception through to Year </a:t>
            </a:r>
            <a:r>
              <a:rPr lang="en-GB" sz="2800" dirty="0" smtClean="0">
                <a:latin typeface="Comic Sans MS" panose="030F0702030302020204" pitchFamily="66" charset="0"/>
              </a:rPr>
              <a:t>6 </a:t>
            </a:r>
            <a:r>
              <a:rPr lang="en-GB" sz="2800" dirty="0">
                <a:latin typeface="Comic Sans MS" panose="030F0702030302020204" pitchFamily="66" charset="0"/>
              </a:rPr>
              <a:t>we </a:t>
            </a:r>
            <a:r>
              <a:rPr lang="en-GB" sz="2800" dirty="0" smtClean="0">
                <a:latin typeface="Comic Sans MS" panose="030F0702030302020204" pitchFamily="66" charset="0"/>
              </a:rPr>
              <a:t>use the </a:t>
            </a:r>
            <a:r>
              <a:rPr lang="en-GB" sz="2800" dirty="0">
                <a:latin typeface="Comic Sans MS" panose="030F0702030302020204" pitchFamily="66" charset="0"/>
              </a:rPr>
              <a:t>cursive handwriting style. 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 </a:t>
            </a:r>
            <a:r>
              <a:rPr lang="en-GB" sz="2800" dirty="0">
                <a:latin typeface="Comic Sans MS" panose="030F0702030302020204" pitchFamily="66" charset="0"/>
              </a:rPr>
              <a:t>aim of the style is to increase fluency and improve speed and presentation. </a:t>
            </a: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You </a:t>
            </a:r>
            <a:r>
              <a:rPr lang="en-GB" sz="2800" dirty="0">
                <a:latin typeface="Comic Sans MS" panose="030F0702030302020204" pitchFamily="66" charset="0"/>
              </a:rPr>
              <a:t>will have access to the </a:t>
            </a:r>
            <a:r>
              <a:rPr lang="en-GB" sz="2800" dirty="0" smtClean="0">
                <a:latin typeface="Comic Sans MS" panose="030F0702030302020204" pitchFamily="66" charset="0"/>
              </a:rPr>
              <a:t/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2800" dirty="0" smtClean="0">
                <a:latin typeface="Comic Sans MS" panose="030F0702030302020204" pitchFamily="66" charset="0"/>
              </a:rPr>
              <a:t>website </a:t>
            </a:r>
            <a:r>
              <a:rPr lang="en-GB" sz="2800" dirty="0">
                <a:latin typeface="Comic Sans MS" panose="030F0702030302020204" pitchFamily="66" charset="0"/>
              </a:rPr>
              <a:t>at home: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	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Username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:	else</a:t>
            </a:r>
          </a:p>
          <a:p>
            <a:pPr algn="ctr"/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	Password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:	</a:t>
            </a:r>
            <a:r>
              <a:rPr lang="en-GB" sz="2800" dirty="0" err="1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nham</a:t>
            </a:r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  <a:hlinkClick r:id="rId2"/>
              </a:rPr>
              <a:t>http://www.letterjoin.co.uk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267744" y="-209128"/>
            <a:ext cx="4896544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u="sng" dirty="0" smtClean="0">
                <a:latin typeface="Letter-join Basic 33" panose="02000505000000020003" pitchFamily="50" charset="0"/>
              </a:rPr>
              <a:t>Handwriting </a:t>
            </a:r>
            <a:endParaRPr lang="en-GB" u="sng" dirty="0">
              <a:latin typeface="Letter-join Basic 33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24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Social Media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1" y="1268760"/>
            <a:ext cx="8840839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92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Social media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390" y="1220737"/>
            <a:ext cx="8229600" cy="4525963"/>
          </a:xfrm>
        </p:spPr>
        <p:txBody>
          <a:bodyPr/>
          <a:lstStyle/>
          <a:p>
            <a:r>
              <a:rPr lang="en-GB" dirty="0" smtClean="0"/>
              <a:t>Set boundaries with age restricted apps</a:t>
            </a:r>
          </a:p>
          <a:p>
            <a:r>
              <a:rPr lang="en-GB" dirty="0" smtClean="0"/>
              <a:t>Set time restrictions on screen use</a:t>
            </a:r>
          </a:p>
          <a:p>
            <a:r>
              <a:rPr lang="en-GB" dirty="0" smtClean="0"/>
              <a:t>Monitor closely for inappropriate content or conversations.</a:t>
            </a:r>
          </a:p>
          <a:p>
            <a:r>
              <a:rPr lang="en-GB" dirty="0" smtClean="0"/>
              <a:t>Be aware of cyber bullying</a:t>
            </a:r>
          </a:p>
          <a:p>
            <a:r>
              <a:rPr lang="en-GB" sz="2000" dirty="0" smtClean="0"/>
              <a:t>Visit the NSPCC website for further reading.</a:t>
            </a:r>
          </a:p>
          <a:p>
            <a:endParaRPr lang="en-GB" dirty="0"/>
          </a:p>
        </p:txBody>
      </p:sp>
      <p:pic>
        <p:nvPicPr>
          <p:cNvPr id="1028" name="Picture 4" descr="How can I help my child if they are being bullied? | NSPC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4635400"/>
            <a:ext cx="9468544" cy="222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372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Our school website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2301" y="1384144"/>
            <a:ext cx="3586550" cy="1219274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hlinkClick r:id="rId2"/>
              </a:rPr>
              <a:t>School website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7035">
            <a:off x="179512" y="2164842"/>
            <a:ext cx="6360791" cy="33966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5125" t="14913" r="4253" b="10020"/>
          <a:stretch/>
        </p:blipFill>
        <p:spPr>
          <a:xfrm rot="21301538">
            <a:off x="4559910" y="2357533"/>
            <a:ext cx="4825096" cy="23051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11341" t="16909" r="13490" b="16909"/>
          <a:stretch/>
        </p:blipFill>
        <p:spPr>
          <a:xfrm>
            <a:off x="6300192" y="4806436"/>
            <a:ext cx="2520280" cy="18722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7797" t="16507" r="7797" b="11723"/>
          <a:stretch/>
        </p:blipFill>
        <p:spPr>
          <a:xfrm rot="21270025">
            <a:off x="1259632" y="4867548"/>
            <a:ext cx="2937966" cy="1916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10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99392"/>
            <a:ext cx="8229600" cy="1143000"/>
          </a:xfrm>
        </p:spPr>
        <p:txBody>
          <a:bodyPr/>
          <a:lstStyle/>
          <a:p>
            <a:r>
              <a:rPr lang="en-GB" dirty="0" smtClean="0">
                <a:latin typeface="Letter-join Basic 33" panose="02000505000000020003" pitchFamily="50" charset="0"/>
              </a:rPr>
              <a:t>Young Voices Concert</a:t>
            </a:r>
            <a:endParaRPr lang="en-GB" dirty="0">
              <a:latin typeface="Letter-join Basic 33" panose="020005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980728"/>
            <a:ext cx="9001000" cy="326896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As part of their music curriculum, Year 5 are going to performing in a huge concert at the O2 Arena in London. Practise the songs at home by looking for </a:t>
            </a:r>
            <a:r>
              <a:rPr lang="en-GB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’Young Voices Music Pack 2026’ </a:t>
            </a:r>
            <a:r>
              <a:rPr lang="en-GB" dirty="0" smtClean="0">
                <a:latin typeface="Comic Sans MS" panose="030F0702030302020204" pitchFamily="66" charset="0"/>
              </a:rPr>
              <a:t>on Spotify.</a:t>
            </a:r>
          </a:p>
          <a:p>
            <a:pPr marL="0" indent="0">
              <a:buNone/>
            </a:pPr>
            <a:r>
              <a:rPr lang="en-GB" sz="2800" dirty="0" smtClean="0">
                <a:latin typeface="Comic Sans MS" panose="030F0702030302020204" pitchFamily="66" charset="0"/>
              </a:rPr>
              <a:t>Date: </a:t>
            </a:r>
            <a:r>
              <a:rPr lang="en-GB" sz="2800" dirty="0" smtClean="0">
                <a:latin typeface="Comic Sans MS" panose="030F0702030302020204" pitchFamily="66" charset="0"/>
              </a:rPr>
              <a:t>19</a:t>
            </a:r>
            <a:r>
              <a:rPr lang="en-GB" sz="28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January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2800" dirty="0" smtClean="0">
                <a:latin typeface="Comic Sans MS" panose="030F0702030302020204" pitchFamily="66" charset="0"/>
              </a:rPr>
              <a:t>Details: Orders </a:t>
            </a:r>
            <a:r>
              <a:rPr lang="en-GB" sz="2800" dirty="0" smtClean="0">
                <a:latin typeface="Comic Sans MS" panose="030F0702030302020204" pitchFamily="66" charset="0"/>
              </a:rPr>
              <a:t>by 15</a:t>
            </a:r>
            <a:r>
              <a:rPr lang="en-GB" sz="28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September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2800" dirty="0" smtClean="0">
                <a:latin typeface="Comic Sans MS" panose="030F0702030302020204" pitchFamily="66" charset="0"/>
              </a:rPr>
              <a:t>Payment: Payments to be sent by 29</a:t>
            </a:r>
            <a:r>
              <a:rPr lang="en-GB" sz="28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2800" dirty="0" smtClean="0">
                <a:latin typeface="Comic Sans MS" panose="030F0702030302020204" pitchFamily="66" charset="0"/>
              </a:rPr>
              <a:t> September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2800" dirty="0" smtClean="0">
                <a:latin typeface="Comic Sans MS" panose="030F0702030302020204" pitchFamily="66" charset="0"/>
                <a:hlinkClick r:id="rId2"/>
              </a:rPr>
              <a:t>Young Voices Video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052" name="Picture 4" descr="Young Voices concert at The O2 London 202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319718"/>
            <a:ext cx="3384376" cy="2538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Young Voices perform at the O2 | Ech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712" y="4319718"/>
            <a:ext cx="3235672" cy="2418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936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8640"/>
            <a:ext cx="8712968" cy="5112568"/>
          </a:xfrm>
        </p:spPr>
        <p:txBody>
          <a:bodyPr>
            <a:normAutofit/>
          </a:bodyPr>
          <a:lstStyle/>
          <a:p>
            <a:pPr algn="ctr">
              <a:lnSpc>
                <a:spcPct val="120000"/>
              </a:lnSpc>
              <a:buNone/>
            </a:pPr>
            <a:r>
              <a:rPr lang="en-GB" sz="4400" u="sng" dirty="0" smtClean="0">
                <a:latin typeface="Letter-join Basic 33" panose="02000505000000020003" pitchFamily="50" charset="0"/>
              </a:rPr>
              <a:t>What needs to come to school daily:</a:t>
            </a:r>
          </a:p>
          <a:p>
            <a:pPr algn="ctr">
              <a:lnSpc>
                <a:spcPct val="120000"/>
              </a:lnSpc>
              <a:buNone/>
            </a:pPr>
            <a:r>
              <a:rPr lang="en-GB" u="sng" dirty="0" smtClean="0">
                <a:latin typeface="Comic Sans MS" panose="030F0702030302020204" pitchFamily="66" charset="0"/>
              </a:rPr>
              <a:t> </a:t>
            </a:r>
            <a:endParaRPr lang="en-GB" dirty="0" smtClean="0">
              <a:latin typeface="Comic Sans MS" panose="030F0702030302020204" pitchFamily="66" charset="0"/>
            </a:endParaRPr>
          </a:p>
          <a:p>
            <a:pPr algn="ctr">
              <a:lnSpc>
                <a:spcPct val="120000"/>
              </a:lnSpc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-Water bottle </a:t>
            </a:r>
          </a:p>
          <a:p>
            <a:pPr algn="ctr">
              <a:lnSpc>
                <a:spcPct val="120000"/>
              </a:lnSpc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-Reading record</a:t>
            </a:r>
          </a:p>
          <a:p>
            <a:pPr algn="ctr">
              <a:lnSpc>
                <a:spcPct val="120000"/>
              </a:lnSpc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-</a:t>
            </a:r>
            <a:r>
              <a:rPr lang="en-GB" sz="4000" b="1" dirty="0" smtClean="0">
                <a:latin typeface="Comic Sans MS" panose="030F0702030302020204" pitchFamily="66" charset="0"/>
              </a:rPr>
              <a:t>Reading book</a:t>
            </a:r>
          </a:p>
          <a:p>
            <a:pPr algn="ctr">
              <a:lnSpc>
                <a:spcPct val="120000"/>
              </a:lnSpc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-A snack (fruit, veg or cereal bar)</a:t>
            </a:r>
            <a:endParaRPr lang="en-GB" sz="2300" u="sng" dirty="0">
              <a:latin typeface="Comic Sans MS" panose="030F0702030302020204" pitchFamily="66" charset="0"/>
            </a:endParaRPr>
          </a:p>
          <a:p>
            <a:pPr>
              <a:lnSpc>
                <a:spcPct val="120000"/>
              </a:lnSpc>
              <a:buNone/>
            </a:pPr>
            <a:endParaRPr lang="en-GB" sz="2300" u="sng" dirty="0" smtClean="0">
              <a:latin typeface="Letter-join 33" panose="02000805000000020003" pitchFamily="50" charset="0"/>
            </a:endParaRPr>
          </a:p>
        </p:txBody>
      </p:sp>
      <p:sp>
        <p:nvSpPr>
          <p:cNvPr id="5" name="AutoShape 6" descr="The 9 Best Water Bottles for Kids of 202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0" descr="17 Best Water Bottles of All Sizes and Prices in 2022 | SELF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208" name="Picture 16" descr="Hype Clouds 500ml Stainless Steel Metal Water Bottle | WHSmi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8301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AutoShape 22" descr="Reading Records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24" descr="Reading Record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AutoShape 36" descr="949,724 Apple Stock Photos, Pictures &amp; Royalty-Free Images - iStock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AutoShape 40" descr="Varieties Archive - New York Apple Association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5" name="AutoShape 42" descr="Varieties Archive - New York Apple Associati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236" name="Picture 44" descr="Apple Photos, Download Free Apple Stock Photos &amp; HD Imag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476" y="1673361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52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5624" y="415016"/>
            <a:ext cx="8229600" cy="525658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GB" sz="5400" dirty="0">
                <a:latin typeface="Letter-join Basic 33" panose="02000505000000020003" pitchFamily="50" charset="0"/>
              </a:rPr>
              <a:t>Thank </a:t>
            </a:r>
            <a:r>
              <a:rPr lang="en-GB" sz="5400" dirty="0" smtClean="0">
                <a:latin typeface="Letter-join Basic 33" panose="02000505000000020003" pitchFamily="50" charset="0"/>
              </a:rPr>
              <a:t>you </a:t>
            </a:r>
            <a:r>
              <a:rPr lang="en-GB" sz="5400" dirty="0">
                <a:latin typeface="Letter-join Basic 33" panose="02000505000000020003" pitchFamily="50" charset="0"/>
              </a:rPr>
              <a:t>for </a:t>
            </a:r>
            <a:r>
              <a:rPr lang="en-GB" sz="5400" dirty="0" smtClean="0">
                <a:latin typeface="Letter-join Basic 33" panose="02000505000000020003" pitchFamily="50" charset="0"/>
              </a:rPr>
              <a:t>coming.</a:t>
            </a:r>
            <a:endParaRPr lang="en-GB" sz="5400" dirty="0">
              <a:latin typeface="Letter-join Basic 33" panose="02000505000000020003" pitchFamily="50" charset="0"/>
            </a:endParaRPr>
          </a:p>
          <a:p>
            <a:pPr algn="ctr">
              <a:buNone/>
            </a:pPr>
            <a:endParaRPr lang="en-GB" sz="5400" dirty="0" smtClean="0">
              <a:latin typeface="Letter-join Basic 33" panose="02000505000000020003" pitchFamily="50" charset="0"/>
            </a:endParaRPr>
          </a:p>
          <a:p>
            <a:pPr algn="ctr">
              <a:buNone/>
            </a:pPr>
            <a:r>
              <a:rPr lang="en-GB" sz="5400" dirty="0" smtClean="0">
                <a:latin typeface="Letter-join Basic 33" panose="02000505000000020003" pitchFamily="50" charset="0"/>
              </a:rPr>
              <a:t>Any questions?</a:t>
            </a:r>
          </a:p>
          <a:p>
            <a:pPr algn="ctr">
              <a:buNone/>
            </a:pPr>
            <a:endParaRPr lang="en-GB" sz="5400" dirty="0" smtClean="0">
              <a:latin typeface="Letter-join Basic 33" panose="02000505000000020003" pitchFamily="50" charset="0"/>
            </a:endParaRPr>
          </a:p>
          <a:p>
            <a:pPr algn="ctr">
              <a:buNone/>
            </a:pPr>
            <a:r>
              <a:rPr lang="en-GB" sz="3600" dirty="0" smtClean="0">
                <a:latin typeface="Letter-join Basic 33" panose="02000505000000020003" pitchFamily="50" charset="0"/>
              </a:rPr>
              <a:t>The school website, </a:t>
            </a:r>
            <a:r>
              <a:rPr lang="en-GB" sz="3600" dirty="0" err="1" smtClean="0">
                <a:latin typeface="Letter-join Basic 33" panose="02000505000000020003" pitchFamily="50" charset="0"/>
              </a:rPr>
              <a:t>Parentmail</a:t>
            </a:r>
            <a:r>
              <a:rPr lang="en-GB" sz="3600" dirty="0" smtClean="0">
                <a:latin typeface="Letter-join Basic 33" panose="02000505000000020003" pitchFamily="50" charset="0"/>
              </a:rPr>
              <a:t> and weekly Newsletters provide all important dates and details.</a:t>
            </a:r>
          </a:p>
          <a:p>
            <a:pPr algn="ctr">
              <a:buNone/>
            </a:pPr>
            <a:endParaRPr lang="en-GB" sz="3600" dirty="0">
              <a:latin typeface="Letter-join Basic 33" panose="02000505000000020003" pitchFamily="50" charset="0"/>
            </a:endParaRPr>
          </a:p>
          <a:p>
            <a:pPr algn="ctr">
              <a:buNone/>
            </a:pPr>
            <a:endParaRPr lang="en-GB" sz="3600" dirty="0">
              <a:latin typeface="Letter-join Basic 33" panose="02000505000000020003" pitchFamily="50" charset="0"/>
            </a:endParaRPr>
          </a:p>
        </p:txBody>
      </p:sp>
      <p:sp>
        <p:nvSpPr>
          <p:cNvPr id="2" name="AutoShape 2" descr="Colourful question marks clipart. Free download transparent .PNG | Creazill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Free Question Clipart Transparent, Download Free Question Clipart  Transparent png images, Free ClipArts on Clipart Librar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8" descr="transparent background question clipart - Clip Art Librar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0" descr="194 Question Mark Clipart Pictures Illustrations &amp; Clip Art - iStock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2" descr="194 Question Mark Clipart Pictures Illustrations &amp; Clip Art - iStock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232" name="Picture 16" descr="Question Clipart Problem Analysis - Question Mark Png Transparent PNG Image  | Transparent PNG Free Download on Seek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810296"/>
            <a:ext cx="1814952" cy="1682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18" descr="Free Smile Cliparts, Download Free Smile Cliparts png images, Free ClipArts  on Clipart Library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242" name="Picture 26" descr="Smile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036" y="1810295"/>
            <a:ext cx="1682530" cy="1682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305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1179</TotalTime>
  <Words>923</Words>
  <Application>Microsoft Office PowerPoint</Application>
  <PresentationFormat>On-screen Show (4:3)</PresentationFormat>
  <Paragraphs>129</Paragraphs>
  <Slides>21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Comic Sans MS</vt:lpstr>
      <vt:lpstr>Letter-join 33</vt:lpstr>
      <vt:lpstr>Letter-join Basic 33</vt:lpstr>
      <vt:lpstr>Office Theme</vt:lpstr>
      <vt:lpstr>PowerPoint Presentation</vt:lpstr>
      <vt:lpstr>PowerPoint Presentation</vt:lpstr>
      <vt:lpstr>PowerPoint Presentation</vt:lpstr>
      <vt:lpstr>PowerPoint Presentation</vt:lpstr>
      <vt:lpstr>P.E. Uniform</vt:lpstr>
      <vt:lpstr>PowerPoint Presentation</vt:lpstr>
      <vt:lpstr>Science</vt:lpstr>
      <vt:lpstr>Class Guided Reading</vt:lpstr>
      <vt:lpstr>Class Guided Reading</vt:lpstr>
      <vt:lpstr>PowerPoint Presentation</vt:lpstr>
      <vt:lpstr>PowerPoint Presentation</vt:lpstr>
      <vt:lpstr>Homework - Spellings </vt:lpstr>
      <vt:lpstr>PowerPoint Presentation</vt:lpstr>
      <vt:lpstr>Atom</vt:lpstr>
      <vt:lpstr>PowerPoint Presentation</vt:lpstr>
      <vt:lpstr>Social Media</vt:lpstr>
      <vt:lpstr>Social media</vt:lpstr>
      <vt:lpstr>Our school website</vt:lpstr>
      <vt:lpstr>Young Voices Concert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Geraldine</dc:creator>
  <cp:lastModifiedBy>Mrs N Roberts</cp:lastModifiedBy>
  <cp:revision>102</cp:revision>
  <cp:lastPrinted>2021-09-15T09:17:36Z</cp:lastPrinted>
  <dcterms:created xsi:type="dcterms:W3CDTF">2015-09-22T18:45:54Z</dcterms:created>
  <dcterms:modified xsi:type="dcterms:W3CDTF">2025-09-11T11:21:33Z</dcterms:modified>
</cp:coreProperties>
</file>