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7" r:id="rId2"/>
    <p:sldId id="258" r:id="rId3"/>
    <p:sldId id="261" r:id="rId4"/>
    <p:sldId id="263" r:id="rId5"/>
    <p:sldId id="259" r:id="rId6"/>
    <p:sldId id="264" r:id="rId7"/>
    <p:sldId id="265" r:id="rId8"/>
    <p:sldId id="266" r:id="rId9"/>
    <p:sldId id="267" r:id="rId10"/>
    <p:sldId id="268" r:id="rId11"/>
    <p:sldId id="26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FF0066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7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3BE0C-0B05-44D3-AEB9-012CF02D8F7A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9567D2-5793-4F19-A9AA-C2FC229E41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91792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oyS6a-t0ToU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www.youtube.com/watch?v=Stw9P38ePVI" TargetMode="Externa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endParaRPr dirty="0"/>
          </a:p>
        </p:txBody>
      </p:sp>
      <p:sp>
        <p:nvSpPr>
          <p:cNvPr id="110" name="Google Shape;11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35f1c755d49_0_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119" name="Google Shape;119;g35f1c755d49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dirty="0"/>
              <a:t>Introduce CBT cycle 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dirty="0"/>
              <a:t>Explain all sections and give examples. 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dirty="0"/>
              <a:t>Complete a hot cross bun as a group?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dirty="0"/>
              <a:t>Situation – going to school?</a:t>
            </a:r>
            <a:endParaRPr dirty="0"/>
          </a:p>
        </p:txBody>
      </p:sp>
      <p:sp>
        <p:nvSpPr>
          <p:cNvPr id="138" name="Google Shape;13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dirty="0">
                <a:hlinkClick r:id="rId3"/>
              </a:rPr>
              <a:t>Story Time with Lynn, "Ninjas Know the CBT Triangle“</a:t>
            </a:r>
            <a:endParaRPr lang="en-GB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lang="en-GB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dirty="0">
                <a:hlinkClick r:id="rId4"/>
              </a:rPr>
              <a:t>The ABCs of CBT: Thoughts, Feelings and </a:t>
            </a:r>
            <a:r>
              <a:rPr lang="en-GB" dirty="0" err="1">
                <a:hlinkClick r:id="rId4"/>
              </a:rPr>
              <a:t>Behavior</a:t>
            </a:r>
            <a:endParaRPr lang="en-GB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151" name="Google Shape;15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dirty="0"/>
              <a:t>Children to add any others</a:t>
            </a:r>
            <a:endParaRPr dirty="0"/>
          </a:p>
        </p:txBody>
      </p:sp>
      <p:sp>
        <p:nvSpPr>
          <p:cNvPr id="126" name="Google Shape;126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783B9F-7402-4D8C-A8C1-F299C9C70F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AA1DC1D-FC69-D537-EF16-220801CF5A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235F2D-6952-1A91-0868-537011EC0D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8D103-3D8E-4512-AF1F-58EB916F95E2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67C9DE-2015-E5D6-83F1-85C9E63FEE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1C5442-D083-9007-FB68-C19D0F8BB6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B0359-8E46-4B8A-8728-9909BE9E68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93296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647AD7-3488-8A78-98E2-605C965C01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5020CB-B1D6-F1F7-44BB-A88CF472C1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14A33B-911C-7FA0-3AE9-F16779F2F6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8D103-3D8E-4512-AF1F-58EB916F95E2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B0007C-3B80-A92A-D90B-20E00745A3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C3AED1-C99A-F4C0-4AB3-A4E05862E4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B0359-8E46-4B8A-8728-9909BE9E68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3784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BD3BAE-1445-BA9B-B6E2-1B476C85B0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41C61C-9E45-8548-8B25-FC6D04B1F6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81A690-0BF7-1B3E-65DA-90BF29381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8D103-3D8E-4512-AF1F-58EB916F95E2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5318C1-9F9B-EB08-C8B2-8C865ACF4A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E7F2F2-9B8D-A212-2DE2-1AFA67A46C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B0359-8E46-4B8A-8728-9909BE9E68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881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007D46-A83D-61AA-F115-ED8FC741F7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93BE45-FA46-F736-C95F-D1C42A2EBC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B9CAFD-6575-2D7B-B5A3-A69F1C9433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1B5626-E875-C0D7-B906-35C80834CA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8D103-3D8E-4512-AF1F-58EB916F95E2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6F73FF-CA9E-8B8B-EC8F-BAB37FDACD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626623-CF17-247A-174F-EF50CBEB41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B0359-8E46-4B8A-8728-9909BE9E68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2675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F8ADF-042E-C59E-7EBF-9DE6EAEA10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A62992-F7C8-9175-C279-21880E50FC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27BC2D-1597-6555-B6E3-E48DA8B14D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24F470-41CC-82EB-1488-432918FE4A3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1B1CC11-032C-BBAF-05EE-75439CB839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4D96C9-6198-5E2B-4D45-72E79D5C6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8D103-3D8E-4512-AF1F-58EB916F95E2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B3E18A5-0683-0D17-5C73-C58F694809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3BDF7AD-46A7-A066-3B58-6B6A646F2A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B0359-8E46-4B8A-8728-9909BE9E68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84351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7D73E3-AB35-1FB4-DDA7-CC0F057CDD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8AE3489-9921-67B9-C710-580B635D9F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8D103-3D8E-4512-AF1F-58EB916F95E2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7A4FF12-40FE-1F54-F7BF-2807A3AD98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2A49ADF-914C-E04B-14FD-5B6ED44F0F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B0359-8E46-4B8A-8728-9909BE9E68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2005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8778665-94DD-FED5-8868-106D4D33D1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8D103-3D8E-4512-AF1F-58EB916F95E2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07EBBA-262E-DEB0-9FEF-13806F1CE3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AC52D9-23D9-624F-772B-C83DBE67F6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B0359-8E46-4B8A-8728-9909BE9E68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38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F71146-C6C4-4F89-CC7D-B5F914FDA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BC0551-3CD6-86B4-177D-A5EE35FF06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2061F5-BDAA-4DE9-3971-632C0BDD6A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0D66E6-644E-DBF5-14E0-25DF84AEE4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8D103-3D8E-4512-AF1F-58EB916F95E2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3DFC96-9ECF-07F8-05DD-4B51D7DCA6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E5ED25-C044-5A9C-8C93-73999323E4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B0359-8E46-4B8A-8728-9909BE9E68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5896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EECC86-66B8-76EA-4625-64FF0912CD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AC3BF9A-1312-3A46-4627-BE2C8DEAF3F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54E0E2-3479-C456-2512-44341B1D2E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363A61-6239-5331-84D9-403594727A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8D103-3D8E-4512-AF1F-58EB916F95E2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E301CB-F6F1-7222-ACE6-C6234D6CFB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7D86DA-456B-A9E6-0B0C-98D723FAB3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B0359-8E46-4B8A-8728-9909BE9E68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1708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5F5B48-0965-D56B-AC1E-0D225B17F5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E5429B3-4409-CCE8-7561-934B65BB3B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2CCCBB-0F76-B310-5AFF-B31E183065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8D103-3D8E-4512-AF1F-58EB916F95E2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F3A0EF-34B3-ECD6-C85A-67868FC25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45C693-C940-1FA4-BA83-4D689A225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B0359-8E46-4B8A-8728-9909BE9E68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1913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C071626-DE70-193B-238E-DB35A3DD63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AC7754-E0A1-A07C-C890-B7AA0BC910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30CA03-5C06-C9A6-DC83-43C98EB539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8D103-3D8E-4512-AF1F-58EB916F95E2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F3240D-33BC-CF99-427D-059248F081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52E1A3-9F3A-126C-663E-82A4B18667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B0359-8E46-4B8A-8728-9909BE9E68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7856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- white - change logo">
  <p:cSld name="Title Slide - white - change logo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oogle Shape;16;p3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1786"/>
            <a:ext cx="12192000" cy="6854429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Google Shape;17;p35"/>
          <p:cNvSpPr txBox="1">
            <a:spLocks noGrp="1"/>
          </p:cNvSpPr>
          <p:nvPr>
            <p:ph type="ctrTitle"/>
          </p:nvPr>
        </p:nvSpPr>
        <p:spPr>
          <a:xfrm>
            <a:off x="642899" y="1600200"/>
            <a:ext cx="9144000" cy="19097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800"/>
              <a:buFont typeface="Arial"/>
              <a:buNone/>
              <a:defRPr sz="5067"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35"/>
          <p:cNvSpPr txBox="1">
            <a:spLocks noGrp="1"/>
          </p:cNvSpPr>
          <p:nvPr>
            <p:ph type="subTitle" idx="1"/>
          </p:nvPr>
        </p:nvSpPr>
        <p:spPr>
          <a:xfrm>
            <a:off x="642899" y="3611533"/>
            <a:ext cx="9144000" cy="681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ial"/>
              <a:buNone/>
              <a:defRPr sz="3733">
                <a:solidFill>
                  <a:schemeClr val="dk2"/>
                </a:solidFill>
              </a:defRPr>
            </a:lvl1pPr>
            <a:lvl2pPr lvl="1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500"/>
              <a:buFont typeface="Arial"/>
              <a:buNone/>
              <a:defRPr sz="2000"/>
            </a:lvl2pPr>
            <a:lvl3pPr lvl="2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350"/>
              <a:buFont typeface="Arial"/>
              <a:buNone/>
              <a:defRPr sz="1800"/>
            </a:lvl3pPr>
            <a:lvl4pPr lvl="3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200"/>
              <a:buFont typeface="Arial"/>
              <a:buNone/>
              <a:defRPr sz="1600"/>
            </a:lvl4pPr>
            <a:lvl5pPr lvl="4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200"/>
              <a:buFont typeface="Arial"/>
              <a:buNone/>
              <a:defRPr sz="1600"/>
            </a:lvl5pPr>
            <a:lvl6pPr lvl="5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600"/>
            </a:lvl9pPr>
          </a:lstStyle>
          <a:p>
            <a:endParaRPr/>
          </a:p>
        </p:txBody>
      </p:sp>
      <p:sp>
        <p:nvSpPr>
          <p:cNvPr id="19" name="Google Shape;19;p35"/>
          <p:cNvSpPr>
            <a:spLocks noGrp="1"/>
          </p:cNvSpPr>
          <p:nvPr>
            <p:ph type="pic" idx="2"/>
          </p:nvPr>
        </p:nvSpPr>
        <p:spPr>
          <a:xfrm>
            <a:off x="424575" y="413950"/>
            <a:ext cx="2909564" cy="1477053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92497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ext and image 2">
  <p:cSld name="1_Text and image 2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0"/>
          <p:cNvSpPr txBox="1">
            <a:spLocks noGrp="1"/>
          </p:cNvSpPr>
          <p:nvPr>
            <p:ph type="title"/>
          </p:nvPr>
        </p:nvSpPr>
        <p:spPr>
          <a:xfrm>
            <a:off x="617332" y="176696"/>
            <a:ext cx="5181600" cy="26483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0"/>
          <p:cNvSpPr>
            <a:spLocks noGrp="1"/>
          </p:cNvSpPr>
          <p:nvPr>
            <p:ph type="pic" idx="2"/>
          </p:nvPr>
        </p:nvSpPr>
        <p:spPr>
          <a:xfrm>
            <a:off x="5951331" y="558413"/>
            <a:ext cx="6240669" cy="2266641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pic>
        <p:nvPicPr>
          <p:cNvPr id="23" name="Google Shape;23;p50" descr="A picture containing connector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313245" y="1"/>
            <a:ext cx="6310059" cy="2638369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Google Shape;24;p50"/>
          <p:cNvSpPr txBox="1">
            <a:spLocks noGrp="1"/>
          </p:cNvSpPr>
          <p:nvPr>
            <p:ph type="body" idx="1"/>
          </p:nvPr>
        </p:nvSpPr>
        <p:spPr>
          <a:xfrm>
            <a:off x="617331" y="2965311"/>
            <a:ext cx="5181600" cy="34840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609585" lvl="0" indent="-457189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  <a:defRPr/>
            </a:lvl1pPr>
            <a:lvl2pPr marL="1219170" lvl="1" indent="-457189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800"/>
              <a:buChar char="•"/>
              <a:defRPr/>
            </a:lvl2pPr>
            <a:lvl3pPr marL="1828754" lvl="2" indent="-457189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800"/>
              <a:buChar char="•"/>
              <a:defRPr/>
            </a:lvl3pPr>
            <a:lvl4pPr marL="2438339" lvl="3" indent="-457189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800"/>
              <a:buChar char="•"/>
              <a:defRPr/>
            </a:lvl4pPr>
            <a:lvl5pPr marL="3047924" lvl="4" indent="-457189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800"/>
              <a:buChar char="•"/>
              <a:defRPr/>
            </a:lvl5pPr>
            <a:lvl6pPr marL="3657509" lvl="5" indent="-457189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4267093" lvl="6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4876678" lvl="7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5486263" lvl="8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5" name="Google Shape;25;p50"/>
          <p:cNvSpPr txBox="1">
            <a:spLocks noGrp="1"/>
          </p:cNvSpPr>
          <p:nvPr>
            <p:ph type="body" idx="3"/>
          </p:nvPr>
        </p:nvSpPr>
        <p:spPr>
          <a:xfrm>
            <a:off x="5951331" y="2965310"/>
            <a:ext cx="5181600" cy="34840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609585" lvl="0" indent="-457189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  <a:defRPr/>
            </a:lvl1pPr>
            <a:lvl2pPr marL="1219170" lvl="1" indent="-457189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800"/>
              <a:buChar char="•"/>
              <a:defRPr/>
            </a:lvl2pPr>
            <a:lvl3pPr marL="1828754" lvl="2" indent="-457189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800"/>
              <a:buChar char="•"/>
              <a:defRPr/>
            </a:lvl3pPr>
            <a:lvl4pPr marL="2438339" lvl="3" indent="-457189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800"/>
              <a:buChar char="•"/>
              <a:defRPr/>
            </a:lvl4pPr>
            <a:lvl5pPr marL="3047924" lvl="4" indent="-457189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800"/>
              <a:buChar char="•"/>
              <a:defRPr/>
            </a:lvl5pPr>
            <a:lvl6pPr marL="3657509" lvl="5" indent="-457189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4267093" lvl="6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4876678" lvl="7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5486263" lvl="8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1566891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ext and image 1">
  <p:cSld name="1_Text and image 1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64"/>
          <p:cNvSpPr txBox="1">
            <a:spLocks noGrp="1"/>
          </p:cNvSpPr>
          <p:nvPr>
            <p:ph type="title"/>
          </p:nvPr>
        </p:nvSpPr>
        <p:spPr>
          <a:xfrm>
            <a:off x="643835" y="161732"/>
            <a:ext cx="8146773" cy="1523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64"/>
          <p:cNvSpPr txBox="1">
            <a:spLocks noGrp="1"/>
          </p:cNvSpPr>
          <p:nvPr>
            <p:ph type="body" idx="1"/>
          </p:nvPr>
        </p:nvSpPr>
        <p:spPr>
          <a:xfrm>
            <a:off x="643835" y="1825625"/>
            <a:ext cx="8146773" cy="4351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609585" lvl="0" indent="-457189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Char char="•"/>
              <a:defRPr/>
            </a:lvl1pPr>
            <a:lvl2pPr marL="1219170" lvl="1" indent="-440256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600"/>
              <a:buFont typeface="Arial"/>
              <a:buChar char="•"/>
              <a:defRPr/>
            </a:lvl2pPr>
            <a:lvl3pPr marL="1828754" lvl="2" indent="-423323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400"/>
              <a:buFont typeface="Arial"/>
              <a:buChar char="•"/>
              <a:defRPr/>
            </a:lvl3pPr>
            <a:lvl4pPr marL="2438339" lvl="3" indent="-40639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200"/>
              <a:buFont typeface="Arial"/>
              <a:buChar char="•"/>
              <a:defRPr/>
            </a:lvl4pPr>
            <a:lvl5pPr marL="3047924" lvl="4" indent="-40639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200"/>
              <a:buFont typeface="Arial"/>
              <a:buChar char="•"/>
              <a:defRPr/>
            </a:lvl5pPr>
            <a:lvl6pPr marL="3657509" lvl="5" indent="-457189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4267093" lvl="6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4876678" lvl="7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5486263" lvl="8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64"/>
          <p:cNvSpPr>
            <a:spLocks noGrp="1"/>
          </p:cNvSpPr>
          <p:nvPr>
            <p:ph type="pic" idx="2"/>
          </p:nvPr>
        </p:nvSpPr>
        <p:spPr>
          <a:xfrm>
            <a:off x="9303027" y="1"/>
            <a:ext cx="2447235" cy="6176964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pic>
        <p:nvPicPr>
          <p:cNvPr id="65" name="Google Shape;65;p6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110106" y="4708939"/>
            <a:ext cx="3081893" cy="21490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584026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 and image 1">
  <p:cSld name="Text and image 1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49"/>
          <p:cNvSpPr txBox="1">
            <a:spLocks noGrp="1"/>
          </p:cNvSpPr>
          <p:nvPr>
            <p:ph type="title"/>
          </p:nvPr>
        </p:nvSpPr>
        <p:spPr>
          <a:xfrm>
            <a:off x="643835" y="161732"/>
            <a:ext cx="8146773" cy="1523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49"/>
          <p:cNvSpPr txBox="1">
            <a:spLocks noGrp="1"/>
          </p:cNvSpPr>
          <p:nvPr>
            <p:ph type="body" idx="1"/>
          </p:nvPr>
        </p:nvSpPr>
        <p:spPr>
          <a:xfrm>
            <a:off x="643835" y="1825625"/>
            <a:ext cx="8146773" cy="4351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609585" lvl="0" indent="-457189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Char char="•"/>
              <a:defRPr/>
            </a:lvl1pPr>
            <a:lvl2pPr marL="1219170" lvl="1" indent="-440256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600"/>
              <a:buFont typeface="Arial"/>
              <a:buChar char="•"/>
              <a:defRPr/>
            </a:lvl2pPr>
            <a:lvl3pPr marL="1828754" lvl="2" indent="-423323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400"/>
              <a:buFont typeface="Arial"/>
              <a:buChar char="•"/>
              <a:defRPr/>
            </a:lvl3pPr>
            <a:lvl4pPr marL="2438339" lvl="3" indent="-40639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200"/>
              <a:buFont typeface="Arial"/>
              <a:buChar char="•"/>
              <a:defRPr/>
            </a:lvl4pPr>
            <a:lvl5pPr marL="3047924" lvl="4" indent="-40639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200"/>
              <a:buFont typeface="Arial"/>
              <a:buChar char="•"/>
              <a:defRPr/>
            </a:lvl5pPr>
            <a:lvl6pPr marL="3657509" lvl="5" indent="-457189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4267093" lvl="6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4876678" lvl="7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5486263" lvl="8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5" name="Google Shape;35;p49"/>
          <p:cNvSpPr>
            <a:spLocks noGrp="1"/>
          </p:cNvSpPr>
          <p:nvPr>
            <p:ph type="pic" idx="2"/>
          </p:nvPr>
        </p:nvSpPr>
        <p:spPr>
          <a:xfrm>
            <a:off x="9303027" y="1"/>
            <a:ext cx="2447235" cy="6176964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pic>
        <p:nvPicPr>
          <p:cNvPr id="36" name="Google Shape;36;p4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110106" y="4708939"/>
            <a:ext cx="3081893" cy="21490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011584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C6D1269-FED0-3701-E7A5-CD5691FA8A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F23264-C77E-29F7-9FA9-B190A050BD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32F6FC-8DA3-BB70-DFD4-06B55A4B6F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3D8D103-3D8E-4512-AF1F-58EB916F95E2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589DBC-3109-3786-108E-187ACB2350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7E2638-15E1-A6AA-E3E2-2774AD639E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CAB0359-8E46-4B8A-8728-9909BE9E68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421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microsoft.com/office/2007/relationships/hdphoto" Target="../media/hdphoto4.wdp"/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12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6" Type="http://schemas.microsoft.com/office/2007/relationships/hdphoto" Target="../media/hdphoto1.wdp"/><Relationship Id="rId11" Type="http://schemas.microsoft.com/office/2007/relationships/hdphoto" Target="../media/hdphoto3.wdp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4"/>
          <p:cNvSpPr txBox="1">
            <a:spLocks noGrp="1"/>
          </p:cNvSpPr>
          <p:nvPr>
            <p:ph type="ctrTitle"/>
          </p:nvPr>
        </p:nvSpPr>
        <p:spPr>
          <a:xfrm>
            <a:off x="264528" y="1953168"/>
            <a:ext cx="6410592" cy="171459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60933" rIns="121900" bIns="60933" rtlCol="0" anchor="b" anchorCtr="0">
            <a:noAutofit/>
          </a:bodyPr>
          <a:lstStyle/>
          <a:p>
            <a:pPr algn="ctr"/>
            <a:r>
              <a:rPr lang="en-US" sz="5000" b="1" dirty="0">
                <a:solidFill>
                  <a:srgbClr val="0033CC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Parent Wellbeing Drop-in session</a:t>
            </a:r>
            <a:endParaRPr sz="5000" b="1" dirty="0">
              <a:solidFill>
                <a:srgbClr val="0033CC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13" name="Google Shape;113;p4"/>
          <p:cNvSpPr txBox="1">
            <a:spLocks noGrp="1"/>
          </p:cNvSpPr>
          <p:nvPr>
            <p:ph type="subTitle" idx="1"/>
          </p:nvPr>
        </p:nvSpPr>
        <p:spPr>
          <a:xfrm>
            <a:off x="695820" y="3943581"/>
            <a:ext cx="5548008" cy="1360725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60933" rIns="121900" bIns="60933" rtlCol="0" anchor="t" anchorCtr="0">
            <a:noAutofit/>
          </a:bodyPr>
          <a:lstStyle/>
          <a:p>
            <a:pPr marL="0" indent="0" algn="ctr"/>
            <a:r>
              <a:rPr lang="en-US" sz="4267" dirty="0">
                <a:solidFill>
                  <a:srgbClr val="0033CC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Mental Health Support Team Info</a:t>
            </a:r>
            <a:endParaRPr sz="4267" dirty="0">
              <a:solidFill>
                <a:srgbClr val="0033CC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114" name="Google Shape;114;p4" descr="A black background with blue text&#10;&#10;AI-generated content may be incorrect.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t="-39935" b="-39953"/>
          <a:stretch/>
        </p:blipFill>
        <p:spPr>
          <a:xfrm>
            <a:off x="264528" y="-144595"/>
            <a:ext cx="4145280" cy="20977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4" title="NHS 10mm - RGB Blue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209934" y="757701"/>
            <a:ext cx="1339167" cy="539300"/>
          </a:xfrm>
          <a:prstGeom prst="rect">
            <a:avLst/>
          </a:prstGeom>
          <a:noFill/>
          <a:ln>
            <a:noFill/>
          </a:ln>
        </p:spPr>
      </p:pic>
      <p:sp>
        <p:nvSpPr>
          <p:cNvPr id="116" name="Google Shape;116;p4"/>
          <p:cNvSpPr txBox="1"/>
          <p:nvPr/>
        </p:nvSpPr>
        <p:spPr>
          <a:xfrm>
            <a:off x="378067" y="1541000"/>
            <a:ext cx="4292800" cy="4411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 algn="ctr">
              <a:buClr>
                <a:srgbClr val="000000"/>
              </a:buClr>
              <a:buSzPts val="950"/>
            </a:pPr>
            <a:r>
              <a:rPr lang="en-US" sz="1267" b="1">
                <a:solidFill>
                  <a:srgbClr val="FFBD59"/>
                </a:solidFill>
                <a:latin typeface="Verdana"/>
                <a:ea typeface="Verdana"/>
                <a:cs typeface="Verdana"/>
                <a:sym typeface="Verdana"/>
              </a:rPr>
              <a:t>Mental</a:t>
            </a:r>
            <a:r>
              <a:rPr lang="en-US" sz="1267" b="1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1267" b="1">
                <a:solidFill>
                  <a:srgbClr val="7ED957"/>
                </a:solidFill>
                <a:latin typeface="Verdana"/>
                <a:ea typeface="Verdana"/>
                <a:cs typeface="Verdana"/>
                <a:sym typeface="Verdana"/>
              </a:rPr>
              <a:t>Health</a:t>
            </a:r>
            <a:r>
              <a:rPr lang="en-US" sz="1267" b="1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1267" b="1">
                <a:solidFill>
                  <a:srgbClr val="CB6CE6"/>
                </a:solidFill>
                <a:latin typeface="Verdana"/>
                <a:ea typeface="Verdana"/>
                <a:cs typeface="Verdana"/>
                <a:sym typeface="Verdana"/>
              </a:rPr>
              <a:t>Support</a:t>
            </a:r>
            <a:r>
              <a:rPr lang="en-US" sz="1267" b="1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1267" b="1">
                <a:solidFill>
                  <a:srgbClr val="38B6FF"/>
                </a:solidFill>
                <a:latin typeface="Verdana"/>
                <a:ea typeface="Verdana"/>
                <a:cs typeface="Verdana"/>
                <a:sym typeface="Verdana"/>
              </a:rPr>
              <a:t>Teams</a:t>
            </a:r>
            <a:r>
              <a:rPr lang="en-US" sz="1267" b="1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1267" b="1">
                <a:solidFill>
                  <a:srgbClr val="5271FF"/>
                </a:solidFill>
                <a:latin typeface="Verdana"/>
                <a:ea typeface="Verdana"/>
                <a:cs typeface="Verdana"/>
                <a:sym typeface="Verdana"/>
              </a:rPr>
              <a:t>in</a:t>
            </a:r>
            <a:r>
              <a:rPr lang="en-US" sz="1267" b="1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1267" b="1">
                <a:solidFill>
                  <a:srgbClr val="8C52FF"/>
                </a:solidFill>
                <a:latin typeface="Verdana"/>
                <a:ea typeface="Verdana"/>
                <a:cs typeface="Verdana"/>
                <a:sym typeface="Verdana"/>
              </a:rPr>
              <a:t>Schools</a:t>
            </a:r>
            <a:endParaRPr sz="1267" b="1">
              <a:solidFill>
                <a:srgbClr val="FFBD59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51BA4CB-48FD-5E04-4755-BACF7DD38E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44848" y="4273094"/>
            <a:ext cx="2367185" cy="236718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35f1c755d49_0_30"/>
          <p:cNvSpPr txBox="1">
            <a:spLocks noGrp="1"/>
          </p:cNvSpPr>
          <p:nvPr>
            <p:ph type="title"/>
          </p:nvPr>
        </p:nvSpPr>
        <p:spPr>
          <a:xfrm>
            <a:off x="205852" y="742950"/>
            <a:ext cx="5181600" cy="859093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60933" rIns="121900" bIns="60933" rtlCol="0" anchor="b" anchorCtr="0">
            <a:noAutofit/>
          </a:bodyPr>
          <a:lstStyle/>
          <a:p>
            <a:pPr>
              <a:buSzPts val="3600"/>
            </a:pPr>
            <a:r>
              <a:rPr lang="en-US" sz="3500" b="1" dirty="0">
                <a:solidFill>
                  <a:srgbClr val="0033CC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What is an MHST?</a:t>
            </a:r>
            <a:endParaRPr sz="3500" b="1" dirty="0">
              <a:solidFill>
                <a:srgbClr val="0033CC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22" name="Google Shape;122;g35f1c755d49_0_30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60933" rIns="121900" bIns="60933" rtlCol="0" anchor="t" anchorCtr="0">
            <a:normAutofit/>
          </a:bodyPr>
          <a:lstStyle/>
          <a:p>
            <a:pPr marL="0" indent="0">
              <a:buNone/>
            </a:pPr>
            <a:endParaRPr/>
          </a:p>
          <a:p>
            <a:pPr marL="357707" indent="-205310">
              <a:buNone/>
            </a:pPr>
            <a:endParaRPr/>
          </a:p>
        </p:txBody>
      </p:sp>
      <p:sp>
        <p:nvSpPr>
          <p:cNvPr id="123" name="Google Shape;123;g35f1c755d49_0_30"/>
          <p:cNvSpPr txBox="1"/>
          <p:nvPr/>
        </p:nvSpPr>
        <p:spPr>
          <a:xfrm>
            <a:off x="434452" y="2479127"/>
            <a:ext cx="11498468" cy="39702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500" b="0" i="0" dirty="0">
                <a:solidFill>
                  <a:srgbClr val="FF0066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We provide mental health support in schools across West Essex, with teams in Harlow, Epping Forest and Uttlesford.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500" dirty="0">
              <a:solidFill>
                <a:srgbClr val="FF0066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500" b="0" i="0" dirty="0">
                <a:solidFill>
                  <a:srgbClr val="FF0066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We are funded by NHS England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500" dirty="0">
              <a:solidFill>
                <a:srgbClr val="FF0066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500" b="0" i="0" dirty="0">
                <a:solidFill>
                  <a:srgbClr val="FF0066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We offer 1:1 interventions with parents of children struggling with challenging behaviour and/or anxious symptoms; mainly at home. </a:t>
            </a:r>
          </a:p>
          <a:p>
            <a:endParaRPr lang="en-GB" sz="2500" dirty="0">
              <a:solidFill>
                <a:srgbClr val="FF0066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500" b="0" i="0" dirty="0">
                <a:solidFill>
                  <a:srgbClr val="FF0066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We also help to break the stigma around talking about mental health</a:t>
            </a:r>
            <a:endParaRPr lang="en-GB" sz="2500" dirty="0">
              <a:solidFill>
                <a:srgbClr val="FF0066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EE58F60-A4C1-C2C0-A2E0-5956511C01C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0516"/>
          <a:stretch>
            <a:fillRect/>
          </a:stretch>
        </p:blipFill>
        <p:spPr>
          <a:xfrm>
            <a:off x="9989820" y="330443"/>
            <a:ext cx="1844112" cy="174187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"/>
          <p:cNvSpPr txBox="1">
            <a:spLocks noGrp="1"/>
          </p:cNvSpPr>
          <p:nvPr>
            <p:ph type="title"/>
          </p:nvPr>
        </p:nvSpPr>
        <p:spPr>
          <a:xfrm>
            <a:off x="332291" y="267765"/>
            <a:ext cx="8146773" cy="85572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60933" rIns="121900" bIns="60933" rtlCol="0" anchor="b" anchorCtr="0">
            <a:noAutofit/>
          </a:bodyPr>
          <a:lstStyle/>
          <a:p>
            <a:pPr>
              <a:buSzPts val="3600"/>
            </a:pPr>
            <a:r>
              <a:rPr lang="en-US" sz="3733" b="1" dirty="0">
                <a:solidFill>
                  <a:srgbClr val="0033CC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CBT cycle - Hot cross bun</a:t>
            </a:r>
            <a:endParaRPr sz="3733" b="1" dirty="0">
              <a:solidFill>
                <a:srgbClr val="0033CC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41" name="Google Shape;141;p1"/>
          <p:cNvSpPr txBox="1">
            <a:spLocks noGrp="1"/>
          </p:cNvSpPr>
          <p:nvPr>
            <p:ph type="body" idx="1"/>
          </p:nvPr>
        </p:nvSpPr>
        <p:spPr>
          <a:xfrm>
            <a:off x="346097" y="1580441"/>
            <a:ext cx="4629452" cy="459176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60933" rIns="121900" bIns="60933" rtlCol="0" anchor="t" anchorCtr="0">
            <a:normAutofit/>
          </a:bodyPr>
          <a:lstStyle/>
          <a:p>
            <a:pPr marL="0" indent="0" algn="ctr">
              <a:buNone/>
            </a:pPr>
            <a:r>
              <a:rPr lang="en-GB" sz="3200" dirty="0">
                <a:solidFill>
                  <a:srgbClr val="0033CC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Our thoughts, emotions, how we feel in our bodies and what we do are all connected. </a:t>
            </a:r>
          </a:p>
          <a:p>
            <a:pPr marL="0" indent="0" algn="ctr">
              <a:buNone/>
            </a:pPr>
            <a:endParaRPr lang="en-GB" sz="3200" dirty="0">
              <a:solidFill>
                <a:srgbClr val="0033CC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 algn="ctr">
              <a:buNone/>
            </a:pPr>
            <a:r>
              <a:rPr lang="en-GB" sz="3200" dirty="0">
                <a:solidFill>
                  <a:srgbClr val="0033CC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We may not realise it, but our thoughts change the way we feel &amp; behave!</a:t>
            </a:r>
            <a:endParaRPr sz="3200" dirty="0">
              <a:solidFill>
                <a:srgbClr val="0033CC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3821B10-E04E-C5D3-3991-75E5CBF7FEA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8893" r="4990" b="2635"/>
          <a:stretch>
            <a:fillRect/>
          </a:stretch>
        </p:blipFill>
        <p:spPr>
          <a:xfrm>
            <a:off x="9746635" y="84625"/>
            <a:ext cx="2429384" cy="2305541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E800A1DA-B234-A426-163C-0679645E4C03}"/>
              </a:ext>
            </a:extLst>
          </p:cNvPr>
          <p:cNvGrpSpPr/>
          <p:nvPr/>
        </p:nvGrpSpPr>
        <p:grpSpPr>
          <a:xfrm>
            <a:off x="4915224" y="1397560"/>
            <a:ext cx="4868855" cy="4591760"/>
            <a:chOff x="3658790" y="1510297"/>
            <a:chExt cx="3309945" cy="3152053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45D5A2A4-4333-C338-68F8-DFA3A82C551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14468" t="9137" r="10566" b="10484"/>
            <a:stretch>
              <a:fillRect/>
            </a:stretch>
          </p:blipFill>
          <p:spPr>
            <a:xfrm>
              <a:off x="3658790" y="1510297"/>
              <a:ext cx="3309945" cy="3152053"/>
            </a:xfrm>
            <a:prstGeom prst="rect">
              <a:avLst/>
            </a:prstGeom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3D39FEB8-D2FA-627D-B81C-C74F678BACFF}"/>
                </a:ext>
              </a:extLst>
            </p:cNvPr>
            <p:cNvSpPr txBox="1"/>
            <p:nvPr/>
          </p:nvSpPr>
          <p:spPr>
            <a:xfrm>
              <a:off x="5770456" y="1921398"/>
              <a:ext cx="1122427" cy="34624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0033CC"/>
                  </a:solidFill>
                </a:rPr>
                <a:t>Thoughts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CFB5017-053A-8CCF-9C42-A5F0449ECA34}"/>
                </a:ext>
              </a:extLst>
            </p:cNvPr>
            <p:cNvSpPr txBox="1"/>
            <p:nvPr/>
          </p:nvSpPr>
          <p:spPr>
            <a:xfrm>
              <a:off x="5694605" y="3795054"/>
              <a:ext cx="1198278" cy="34624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0033CC"/>
                  </a:solidFill>
                  <a:highlight>
                    <a:srgbClr val="00FFFF"/>
                  </a:highlight>
                </a:rPr>
                <a:t>Emotions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15EBB79-C042-47E5-0446-61FE283A8FEC}"/>
                </a:ext>
              </a:extLst>
            </p:cNvPr>
            <p:cNvSpPr txBox="1"/>
            <p:nvPr/>
          </p:nvSpPr>
          <p:spPr>
            <a:xfrm>
              <a:off x="3848066" y="3656555"/>
              <a:ext cx="1024202" cy="62324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0033CC"/>
                  </a:solidFill>
                </a:rPr>
                <a:t>Physical Feelings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6E36BB73-6BF2-830A-2B9D-60C586B22B6A}"/>
                </a:ext>
              </a:extLst>
            </p:cNvPr>
            <p:cNvSpPr txBox="1"/>
            <p:nvPr/>
          </p:nvSpPr>
          <p:spPr>
            <a:xfrm>
              <a:off x="3750197" y="1921398"/>
              <a:ext cx="1219942" cy="34624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0033CC"/>
                  </a:solidFill>
                </a:rPr>
                <a:t>Behaviour</a:t>
              </a: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5"/>
          <p:cNvSpPr txBox="1">
            <a:spLocks noGrp="1"/>
          </p:cNvSpPr>
          <p:nvPr>
            <p:ph type="title"/>
          </p:nvPr>
        </p:nvSpPr>
        <p:spPr>
          <a:xfrm>
            <a:off x="290989" y="254296"/>
            <a:ext cx="3705542" cy="713685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60933" rIns="121900" bIns="60933" rtlCol="0" anchor="b" anchorCtr="0">
            <a:noAutofit/>
          </a:bodyPr>
          <a:lstStyle/>
          <a:p>
            <a:pPr>
              <a:buSzPts val="3600"/>
            </a:pPr>
            <a:r>
              <a:rPr lang="en-US" sz="3200" b="1" dirty="0">
                <a:solidFill>
                  <a:srgbClr val="0033CC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How it works…</a:t>
            </a:r>
            <a:endParaRPr sz="3200" b="1" dirty="0">
              <a:solidFill>
                <a:srgbClr val="0033CC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F2B0A955-7410-9E97-CA8C-4ADA0E68E001}"/>
              </a:ext>
            </a:extLst>
          </p:cNvPr>
          <p:cNvGrpSpPr/>
          <p:nvPr/>
        </p:nvGrpSpPr>
        <p:grpSpPr>
          <a:xfrm>
            <a:off x="8099732" y="82450"/>
            <a:ext cx="4026322" cy="3586580"/>
            <a:chOff x="3658790" y="1510297"/>
            <a:chExt cx="3309945" cy="3152053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EA9FFE5A-39EB-B4F9-1432-4FA04F5D8D6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14468" t="9137" r="10566" b="10484"/>
            <a:stretch>
              <a:fillRect/>
            </a:stretch>
          </p:blipFill>
          <p:spPr>
            <a:xfrm>
              <a:off x="3658790" y="1510297"/>
              <a:ext cx="3309945" cy="3152053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A2DD7FC0-766F-3DC8-0453-C12A78B00816}"/>
                </a:ext>
              </a:extLst>
            </p:cNvPr>
            <p:cNvSpPr txBox="1"/>
            <p:nvPr/>
          </p:nvSpPr>
          <p:spPr>
            <a:xfrm>
              <a:off x="5770456" y="1921398"/>
              <a:ext cx="1122427" cy="29424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67" b="1" dirty="0">
                  <a:solidFill>
                    <a:srgbClr val="0033CC"/>
                  </a:solidFill>
                </a:rPr>
                <a:t>Thoughts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F8B97CBF-18B3-0F79-9701-A5C4CA3C9D08}"/>
                </a:ext>
              </a:extLst>
            </p:cNvPr>
            <p:cNvSpPr txBox="1"/>
            <p:nvPr/>
          </p:nvSpPr>
          <p:spPr>
            <a:xfrm>
              <a:off x="5770457" y="3827801"/>
              <a:ext cx="1024202" cy="29424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67" b="1" dirty="0">
                  <a:solidFill>
                    <a:srgbClr val="0033CC"/>
                  </a:solidFill>
                  <a:highlight>
                    <a:srgbClr val="00FFFF"/>
                  </a:highlight>
                </a:rPr>
                <a:t>Emotions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1086AF47-D755-1CED-ED30-420A2DA54B25}"/>
                </a:ext>
              </a:extLst>
            </p:cNvPr>
            <p:cNvSpPr txBox="1"/>
            <p:nvPr/>
          </p:nvSpPr>
          <p:spPr>
            <a:xfrm>
              <a:off x="3848422" y="3754805"/>
              <a:ext cx="925975" cy="50307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67" b="1" dirty="0">
                  <a:solidFill>
                    <a:srgbClr val="0033CC"/>
                  </a:solidFill>
                </a:rPr>
                <a:t>Physical Feelings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9E091C5C-0FEF-A751-1244-CB2BCF83B01D}"/>
                </a:ext>
              </a:extLst>
            </p:cNvPr>
            <p:cNvSpPr txBox="1"/>
            <p:nvPr/>
          </p:nvSpPr>
          <p:spPr>
            <a:xfrm>
              <a:off x="3750197" y="1921398"/>
              <a:ext cx="1122427" cy="29424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67" b="1" dirty="0">
                  <a:solidFill>
                    <a:srgbClr val="0033CC"/>
                  </a:solidFill>
                </a:rPr>
                <a:t>Behaviour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4E0C6B0E-C097-4DF9-653A-52D306CCD1DD}"/>
              </a:ext>
            </a:extLst>
          </p:cNvPr>
          <p:cNvGrpSpPr/>
          <p:nvPr/>
        </p:nvGrpSpPr>
        <p:grpSpPr>
          <a:xfrm>
            <a:off x="1263000" y="529775"/>
            <a:ext cx="6274472" cy="6412479"/>
            <a:chOff x="1899646" y="441759"/>
            <a:chExt cx="4705854" cy="4809359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8E6A7821-FAE6-802C-2BCB-6F7A1677F6B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8893" r="4990" b="2635"/>
            <a:stretch>
              <a:fillRect/>
            </a:stretch>
          </p:blipFill>
          <p:spPr>
            <a:xfrm>
              <a:off x="1982731" y="807910"/>
              <a:ext cx="4236334" cy="4020378"/>
            </a:xfrm>
            <a:prstGeom prst="rect">
              <a:avLst/>
            </a:prstGeom>
          </p:spPr>
        </p:pic>
        <p:sp>
          <p:nvSpPr>
            <p:cNvPr id="155" name="Google Shape;155;p5"/>
            <p:cNvSpPr txBox="1"/>
            <p:nvPr/>
          </p:nvSpPr>
          <p:spPr>
            <a:xfrm>
              <a:off x="4598715" y="1740794"/>
              <a:ext cx="1253927" cy="8308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60933" rIns="121900" bIns="60933" anchor="t" anchorCtr="0">
              <a:spAutoFit/>
            </a:bodyPr>
            <a:lstStyle/>
            <a:p>
              <a:pPr marL="380990" indent="-245527" algn="ctr">
                <a:lnSpc>
                  <a:spcPct val="150000"/>
                </a:lnSpc>
                <a:buClr>
                  <a:srgbClr val="000000"/>
                </a:buClr>
                <a:buSzPts val="1600"/>
              </a:pPr>
              <a:r>
                <a:rPr lang="en-GB" sz="2133" b="1" dirty="0"/>
                <a:t>what we </a:t>
              </a:r>
            </a:p>
            <a:p>
              <a:pPr marL="380990" indent="-245527" algn="ctr">
                <a:lnSpc>
                  <a:spcPct val="150000"/>
                </a:lnSpc>
                <a:buClr>
                  <a:srgbClr val="000000"/>
                </a:buClr>
                <a:buSzPts val="1600"/>
              </a:pPr>
              <a:r>
                <a:rPr lang="en-GB" sz="2133" b="1" dirty="0"/>
                <a:t>think</a:t>
              </a:r>
              <a:endParaRPr sz="2133" b="1" dirty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" name="Google Shape;155;p5">
              <a:extLst>
                <a:ext uri="{FF2B5EF4-FFF2-40B4-BE49-F238E27FC236}">
                  <a16:creationId xmlns:a16="http://schemas.microsoft.com/office/drawing/2014/main" id="{8C5A1D94-FC57-FE88-8141-97E273F78DB5}"/>
                </a:ext>
              </a:extLst>
            </p:cNvPr>
            <p:cNvSpPr txBox="1"/>
            <p:nvPr/>
          </p:nvSpPr>
          <p:spPr>
            <a:xfrm>
              <a:off x="3971751" y="3323367"/>
              <a:ext cx="1253927" cy="8308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60933" rIns="121900" bIns="60933" anchor="t" anchorCtr="0">
              <a:spAutoFit/>
            </a:bodyPr>
            <a:lstStyle/>
            <a:p>
              <a:pPr marL="380990" indent="-245527" algn="ctr">
                <a:lnSpc>
                  <a:spcPct val="150000"/>
                </a:lnSpc>
                <a:buClr>
                  <a:srgbClr val="000000"/>
                </a:buClr>
                <a:buSzPts val="1600"/>
              </a:pPr>
              <a:r>
                <a:rPr lang="en-GB" sz="2133" b="1" dirty="0"/>
                <a:t>what we </a:t>
              </a:r>
            </a:p>
            <a:p>
              <a:pPr marL="380990" indent="-245527" algn="ctr">
                <a:lnSpc>
                  <a:spcPct val="150000"/>
                </a:lnSpc>
                <a:buClr>
                  <a:srgbClr val="000000"/>
                </a:buClr>
                <a:buSzPts val="1600"/>
              </a:pPr>
              <a:r>
                <a:rPr lang="en-GB" sz="2133" b="1" dirty="0"/>
                <a:t>feel</a:t>
              </a:r>
              <a:endParaRPr sz="2133" b="1" dirty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" name="Google Shape;155;p5">
              <a:extLst>
                <a:ext uri="{FF2B5EF4-FFF2-40B4-BE49-F238E27FC236}">
                  <a16:creationId xmlns:a16="http://schemas.microsoft.com/office/drawing/2014/main" id="{F44D7F8E-1815-4E73-B054-0D17F91CD619}"/>
                </a:ext>
              </a:extLst>
            </p:cNvPr>
            <p:cNvSpPr txBox="1"/>
            <p:nvPr/>
          </p:nvSpPr>
          <p:spPr>
            <a:xfrm>
              <a:off x="1982731" y="2617548"/>
              <a:ext cx="1615129" cy="8308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60933" rIns="121900" bIns="60933" anchor="t" anchorCtr="0">
              <a:spAutoFit/>
            </a:bodyPr>
            <a:lstStyle/>
            <a:p>
              <a:pPr marL="380990" indent="-245527" algn="ctr">
                <a:lnSpc>
                  <a:spcPct val="150000"/>
                </a:lnSpc>
                <a:buClr>
                  <a:srgbClr val="000000"/>
                </a:buClr>
                <a:buSzPts val="1600"/>
              </a:pPr>
              <a:r>
                <a:rPr lang="en-GB" sz="2133" b="1" dirty="0"/>
                <a:t>what happens in our body</a:t>
              </a:r>
            </a:p>
          </p:txBody>
        </p:sp>
        <p:sp>
          <p:nvSpPr>
            <p:cNvPr id="12" name="Google Shape;155;p5">
              <a:extLst>
                <a:ext uri="{FF2B5EF4-FFF2-40B4-BE49-F238E27FC236}">
                  <a16:creationId xmlns:a16="http://schemas.microsoft.com/office/drawing/2014/main" id="{1E45216F-7BEC-F868-7A40-5A87862D49C7}"/>
                </a:ext>
              </a:extLst>
            </p:cNvPr>
            <p:cNvSpPr txBox="1"/>
            <p:nvPr/>
          </p:nvSpPr>
          <p:spPr>
            <a:xfrm>
              <a:off x="2987968" y="1288000"/>
              <a:ext cx="1253927" cy="8308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60933" rIns="121900" bIns="60933" anchor="t" anchorCtr="0">
              <a:spAutoFit/>
            </a:bodyPr>
            <a:lstStyle/>
            <a:p>
              <a:pPr marL="380990" indent="-245527" algn="ctr">
                <a:lnSpc>
                  <a:spcPct val="150000"/>
                </a:lnSpc>
                <a:buClr>
                  <a:srgbClr val="000000"/>
                </a:buClr>
                <a:buSzPts val="1600"/>
              </a:pPr>
              <a:r>
                <a:rPr lang="en-GB" sz="2133" b="1" dirty="0"/>
                <a:t>what we </a:t>
              </a:r>
            </a:p>
            <a:p>
              <a:pPr marL="380990" indent="-245527" algn="ctr">
                <a:lnSpc>
                  <a:spcPct val="150000"/>
                </a:lnSpc>
                <a:buClr>
                  <a:srgbClr val="000000"/>
                </a:buClr>
                <a:buSzPts val="1600"/>
              </a:pPr>
              <a:r>
                <a:rPr lang="en-GB" sz="2133" b="1" dirty="0"/>
                <a:t>do</a:t>
              </a:r>
              <a:endParaRPr sz="2133" b="1" dirty="0"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0A7826ED-F9E5-7100-46B9-27BDB55ACBF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rcRect l="22211" t="6839" r="19775" b="6996"/>
            <a:stretch>
              <a:fillRect/>
            </a:stretch>
          </p:blipFill>
          <p:spPr>
            <a:xfrm rot="18350817">
              <a:off x="4484506" y="53436"/>
              <a:ext cx="660058" cy="1436704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76BBC60B-B7FD-8D4D-AEC6-19B69F52237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rcRect l="22211" t="6839" r="19775" b="6996"/>
            <a:stretch>
              <a:fillRect/>
            </a:stretch>
          </p:blipFill>
          <p:spPr>
            <a:xfrm rot="2557803">
              <a:off x="5945442" y="3020493"/>
              <a:ext cx="660058" cy="1436704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D68914B7-E6D9-3DAD-F1B4-4644672E6F0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rcRect l="22211" t="6839" r="19775" b="6996"/>
            <a:stretch>
              <a:fillRect/>
            </a:stretch>
          </p:blipFill>
          <p:spPr>
            <a:xfrm rot="8599937">
              <a:off x="2667815" y="3814414"/>
              <a:ext cx="660058" cy="1436704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7814292F-E381-F429-4A99-980EC7BDB42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rcRect l="22211" t="6839" r="19775" b="6996"/>
            <a:stretch>
              <a:fillRect/>
            </a:stretch>
          </p:blipFill>
          <p:spPr>
            <a:xfrm rot="13268303">
              <a:off x="1899646" y="1257243"/>
              <a:ext cx="660058" cy="1436704"/>
            </a:xfrm>
            <a:prstGeom prst="rect">
              <a:avLst/>
            </a:prstGeom>
          </p:spPr>
        </p:pic>
      </p:grpSp>
      <p:pic>
        <p:nvPicPr>
          <p:cNvPr id="24" name="Picture 23">
            <a:extLst>
              <a:ext uri="{FF2B5EF4-FFF2-40B4-BE49-F238E27FC236}">
                <a16:creationId xmlns:a16="http://schemas.microsoft.com/office/drawing/2014/main" id="{0C30FFBD-CE77-F94C-76A7-B42937461CC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4969" b="89441" l="9581" r="94611">
                        <a14:foregroundMark x1="76048" y1="10559" x2="76048" y2="10559"/>
                        <a14:foregroundMark x1="76048" y1="10559" x2="76048" y2="10559"/>
                        <a14:foregroundMark x1="47305" y1="5590" x2="47305" y2="5590"/>
                        <a14:foregroundMark x1="47305" y1="5590" x2="47305" y2="5590"/>
                        <a14:foregroundMark x1="94611" y1="33540" x2="94611" y2="33540"/>
                        <a14:foregroundMark x1="94611" y1="33540" x2="94611" y2="33540"/>
                        <a14:foregroundMark x1="25749" y1="70807" x2="25749" y2="70807"/>
                        <a14:foregroundMark x1="25749" y1="70807" x2="25749" y2="70807"/>
                        <a14:foregroundMark x1="14371" y1="84472" x2="14371" y2="84472"/>
                        <a14:foregroundMark x1="14371" y1="84472" x2="14371" y2="8447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686361">
            <a:off x="6833449" y="1004216"/>
            <a:ext cx="1502985" cy="144898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739515F3-6B91-209C-5218-14AE3FC7317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20747" y="4825384"/>
            <a:ext cx="1300444" cy="139130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B30EE94D-AB38-B0BF-1D0C-C2D8C3A1928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26" b="94359" l="12100" r="90391">
                        <a14:foregroundMark x1="50534" y1="12308" x2="50534" y2="12308"/>
                        <a14:foregroundMark x1="50534" y1="12308" x2="50534" y2="12308"/>
                        <a14:foregroundMark x1="37722" y1="2051" x2="37722" y2="2051"/>
                        <a14:foregroundMark x1="37722" y1="2051" x2="37722" y2="2051"/>
                        <a14:foregroundMark x1="12100" y1="41538" x2="12100" y2="41538"/>
                        <a14:foregroundMark x1="12100" y1="41538" x2="12100" y2="41538"/>
                        <a14:foregroundMark x1="86477" y1="53846" x2="86477" y2="53846"/>
                        <a14:foregroundMark x1="86477" y1="53846" x2="86477" y2="53846"/>
                        <a14:foregroundMark x1="91103" y1="33846" x2="89324" y2="32821"/>
                        <a14:foregroundMark x1="89324" y1="32821" x2="89324" y2="32821"/>
                        <a14:foregroundMark x1="89324" y1="32821" x2="89324" y2="32821"/>
                        <a14:foregroundMark x1="56228" y1="91795" x2="56228" y2="91795"/>
                        <a14:foregroundMark x1="56228" y1="91795" x2="56228" y2="91795"/>
                        <a14:foregroundMark x1="50534" y1="94359" x2="50534" y2="94359"/>
                        <a14:foregroundMark x1="50534" y1="94359" x2="50534" y2="94359"/>
                        <a14:foregroundMark x1="52313" y1="54872" x2="52313" y2="54872"/>
                        <a14:foregroundMark x1="52313" y1="54872" x2="52313" y2="54872"/>
                        <a14:foregroundMark x1="41281" y1="41538" x2="41281" y2="41538"/>
                        <a14:foregroundMark x1="41281" y1="41538" x2="41281" y2="41538"/>
                        <a14:foregroundMark x1="59786" y1="41538" x2="59786" y2="41538"/>
                        <a14:foregroundMark x1="59786" y1="41538" x2="59786" y2="41538"/>
                      </a14:backgroundRemoval>
                    </a14:imgEffect>
                  </a14:imgLayer>
                </a14:imgProps>
              </a:ext>
            </a:extLst>
          </a:blip>
          <a:srcRect l="5421" r="6335"/>
          <a:stretch>
            <a:fillRect/>
          </a:stretch>
        </p:blipFill>
        <p:spPr>
          <a:xfrm>
            <a:off x="296273" y="4758830"/>
            <a:ext cx="1300444" cy="1022676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EDB1CEBE-6095-B9F2-1227-9DE3A367F1E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6294" b="98252" l="6809" r="94894">
                        <a14:foregroundMark x1="58723" y1="6643" x2="58723" y2="6643"/>
                        <a14:foregroundMark x1="58723" y1="6643" x2="58723" y2="6643"/>
                        <a14:foregroundMark x1="7234" y1="54196" x2="7234" y2="54196"/>
                        <a14:foregroundMark x1="7234" y1="54196" x2="7234" y2="54196"/>
                        <a14:foregroundMark x1="77872" y1="72028" x2="77872" y2="72028"/>
                        <a14:foregroundMark x1="77872" y1="72028" x2="77872" y2="72028"/>
                        <a14:foregroundMark x1="70638" y1="93706" x2="70638" y2="93706"/>
                        <a14:foregroundMark x1="70638" y1="93706" x2="70638" y2="93706"/>
                        <a14:foregroundMark x1="91489" y1="85315" x2="91489" y2="85315"/>
                        <a14:foregroundMark x1="91489" y1="85315" x2="91489" y2="85315"/>
                        <a14:foregroundMark x1="95319" y1="67483" x2="95319" y2="67483"/>
                        <a14:foregroundMark x1="95319" y1="67483" x2="95319" y2="67483"/>
                        <a14:foregroundMark x1="77447" y1="98252" x2="77447" y2="98252"/>
                        <a14:foregroundMark x1="77447" y1="98252" x2="77447" y2="9825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2606" y="1107496"/>
            <a:ext cx="868503" cy="105698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1"/>
          <p:cNvSpPr txBox="1">
            <a:spLocks noGrp="1"/>
          </p:cNvSpPr>
          <p:nvPr>
            <p:ph type="title"/>
          </p:nvPr>
        </p:nvSpPr>
        <p:spPr>
          <a:xfrm>
            <a:off x="409778" y="312028"/>
            <a:ext cx="4985182" cy="749024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60933" rIns="121900" bIns="60933" rtlCol="0" anchor="b" anchorCtr="0">
            <a:noAutofit/>
          </a:bodyPr>
          <a:lstStyle/>
          <a:p>
            <a:pPr>
              <a:spcBef>
                <a:spcPts val="0"/>
              </a:spcBef>
              <a:buClr>
                <a:schemeClr val="dk2"/>
              </a:buClr>
              <a:buSzPts val="3600"/>
            </a:pPr>
            <a:r>
              <a:rPr lang="en-US" sz="4000" b="1" dirty="0">
                <a:solidFill>
                  <a:srgbClr val="0033CC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Cycle of Anxiety</a:t>
            </a:r>
            <a:endParaRPr sz="4000" b="1" dirty="0">
              <a:solidFill>
                <a:srgbClr val="0033CC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05020C1-3BEF-146A-2845-7B01B697E12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1864" t="10814" r="10673"/>
          <a:stretch>
            <a:fillRect/>
          </a:stretch>
        </p:blipFill>
        <p:spPr>
          <a:xfrm>
            <a:off x="290324" y="4743450"/>
            <a:ext cx="1657631" cy="190850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0EF2851-1E3E-6B3B-B191-92D4E6C560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02723" y="366067"/>
            <a:ext cx="4397032" cy="612586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2649ACA-2C98-17EA-A7EC-F7DE2D9076B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47955" y="1669528"/>
            <a:ext cx="3806427" cy="3282509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4FBE62C-0137-FA99-C282-2688F3C902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655" y="445770"/>
            <a:ext cx="8146773" cy="748107"/>
          </a:xfrm>
        </p:spPr>
        <p:txBody>
          <a:bodyPr/>
          <a:lstStyle/>
          <a:p>
            <a:r>
              <a:rPr lang="en-GB" b="1" dirty="0">
                <a:solidFill>
                  <a:srgbClr val="0033CC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What you might see….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AC154E07-AC5F-3E4C-6448-7561E60B49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3835" y="1618296"/>
            <a:ext cx="8397295" cy="4793934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en-GB" sz="3000" dirty="0">
                <a:latin typeface="Verdana" panose="020B0604030504040204" pitchFamily="34" charset="0"/>
                <a:ea typeface="Verdana" panose="020B0604030504040204" pitchFamily="34" charset="0"/>
              </a:rPr>
              <a:t>Worrying or having negative thoughts </a:t>
            </a:r>
          </a:p>
          <a:p>
            <a:pPr>
              <a:lnSpc>
                <a:spcPct val="150000"/>
              </a:lnSpc>
            </a:pPr>
            <a:r>
              <a:rPr lang="en-GB" sz="3000" dirty="0">
                <a:latin typeface="Verdana" panose="020B0604030504040204" pitchFamily="34" charset="0"/>
                <a:ea typeface="Verdana" panose="020B0604030504040204" pitchFamily="34" charset="0"/>
              </a:rPr>
              <a:t>Experiencing lots of fears </a:t>
            </a:r>
          </a:p>
          <a:p>
            <a:pPr>
              <a:lnSpc>
                <a:spcPct val="150000"/>
              </a:lnSpc>
            </a:pPr>
            <a:r>
              <a:rPr lang="en-GB" sz="3000" dirty="0">
                <a:latin typeface="Verdana" panose="020B0604030504040204" pitchFamily="34" charset="0"/>
                <a:ea typeface="Verdana" panose="020B0604030504040204" pitchFamily="34" charset="0"/>
              </a:rPr>
              <a:t>Tearfulness</a:t>
            </a:r>
          </a:p>
          <a:p>
            <a:pPr>
              <a:lnSpc>
                <a:spcPct val="150000"/>
              </a:lnSpc>
            </a:pPr>
            <a:r>
              <a:rPr lang="en-GB" sz="3000" dirty="0">
                <a:latin typeface="Verdana" panose="020B0604030504040204" pitchFamily="34" charset="0"/>
                <a:ea typeface="Verdana" panose="020B0604030504040204" pitchFamily="34" charset="0"/>
              </a:rPr>
              <a:t>Difficulty concentrating </a:t>
            </a:r>
          </a:p>
          <a:p>
            <a:pPr>
              <a:lnSpc>
                <a:spcPct val="150000"/>
              </a:lnSpc>
            </a:pPr>
            <a:r>
              <a:rPr lang="en-GB" sz="3000" dirty="0">
                <a:latin typeface="Verdana" panose="020B0604030504040204" pitchFamily="34" charset="0"/>
                <a:ea typeface="Verdana" panose="020B0604030504040204" pitchFamily="34" charset="0"/>
              </a:rPr>
              <a:t>Difficulties sleeping </a:t>
            </a:r>
          </a:p>
          <a:p>
            <a:pPr>
              <a:lnSpc>
                <a:spcPct val="150000"/>
              </a:lnSpc>
            </a:pPr>
            <a:r>
              <a:rPr lang="en-GB" sz="3000" dirty="0">
                <a:latin typeface="Verdana" panose="020B0604030504040204" pitchFamily="34" charset="0"/>
                <a:ea typeface="Verdana" panose="020B0604030504040204" pitchFamily="34" charset="0"/>
              </a:rPr>
              <a:t>Becoming angry or irritable</a:t>
            </a:r>
          </a:p>
          <a:p>
            <a:pPr>
              <a:lnSpc>
                <a:spcPct val="150000"/>
              </a:lnSpc>
            </a:pPr>
            <a:r>
              <a:rPr lang="en-GB" sz="3000" dirty="0">
                <a:latin typeface="Verdana" panose="020B0604030504040204" pitchFamily="34" charset="0"/>
                <a:ea typeface="Verdana" panose="020B0604030504040204" pitchFamily="34" charset="0"/>
              </a:rPr>
              <a:t>Being clingy </a:t>
            </a:r>
          </a:p>
          <a:p>
            <a:pPr>
              <a:lnSpc>
                <a:spcPct val="150000"/>
              </a:lnSpc>
            </a:pPr>
            <a:r>
              <a:rPr lang="en-GB" sz="3000" dirty="0">
                <a:latin typeface="Verdana" panose="020B0604030504040204" pitchFamily="34" charset="0"/>
                <a:ea typeface="Verdana" panose="020B0604030504040204" pitchFamily="34" charset="0"/>
              </a:rPr>
              <a:t>Complaining of feeling unwell e.g. stomach aches, feeling sick, dizziness </a:t>
            </a:r>
          </a:p>
          <a:p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3AB0B1-515D-0345-8F41-C6DA5478A4B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2397" t="12077" r="16588" b="1449"/>
          <a:stretch>
            <a:fillRect/>
          </a:stretch>
        </p:blipFill>
        <p:spPr>
          <a:xfrm>
            <a:off x="9952145" y="892491"/>
            <a:ext cx="1192105" cy="145161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6F44A4A-FB2A-5C4B-AD16-7BC8D803BD5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5987" t="4841" r="16739" b="3421"/>
          <a:stretch>
            <a:fillRect/>
          </a:stretch>
        </p:blipFill>
        <p:spPr>
          <a:xfrm>
            <a:off x="7120889" y="2675101"/>
            <a:ext cx="1285875" cy="175346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7556814-1701-033E-20C6-576EA77FE9A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444" t="6500" r="3390"/>
          <a:stretch>
            <a:fillRect/>
          </a:stretch>
        </p:blipFill>
        <p:spPr>
          <a:xfrm>
            <a:off x="10283615" y="3468447"/>
            <a:ext cx="1347360" cy="1337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9770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5BFED73F-F6BC-B61E-451C-3C85663FE2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9999" y="331470"/>
            <a:ext cx="5266411" cy="983933"/>
          </a:xfrm>
        </p:spPr>
        <p:txBody>
          <a:bodyPr/>
          <a:lstStyle/>
          <a:p>
            <a:r>
              <a:rPr lang="en-GB" b="1" dirty="0">
                <a:solidFill>
                  <a:srgbClr val="0033CC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Anger iceberg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C6A1F1A-AC94-AC9A-6ADC-2F5E67742A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286" y="1481757"/>
            <a:ext cx="8287907" cy="476316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677383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93146D-92A3-8DE1-2764-B70284E4B9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9E26B41-E842-D575-9FF7-E94647531F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655" y="445770"/>
            <a:ext cx="8146773" cy="748107"/>
          </a:xfrm>
        </p:spPr>
        <p:txBody>
          <a:bodyPr/>
          <a:lstStyle/>
          <a:p>
            <a:r>
              <a:rPr lang="en-GB" b="1" dirty="0">
                <a:solidFill>
                  <a:srgbClr val="0033CC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What you might see….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D85FD03-6F95-1309-0A70-24090383B0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46655" y="1846896"/>
            <a:ext cx="9387045" cy="418814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sz="2600" dirty="0">
                <a:latin typeface="Verdana" panose="020B0604030504040204" pitchFamily="34" charset="0"/>
                <a:ea typeface="Verdana" panose="020B0604030504040204" pitchFamily="34" charset="0"/>
              </a:rPr>
              <a:t>Having lots of angry outbursts or ‘tantrums’ </a:t>
            </a:r>
          </a:p>
          <a:p>
            <a:pPr>
              <a:lnSpc>
                <a:spcPct val="150000"/>
              </a:lnSpc>
            </a:pPr>
            <a:r>
              <a:rPr lang="en-GB" sz="2600" dirty="0">
                <a:latin typeface="Verdana" panose="020B0604030504040204" pitchFamily="34" charset="0"/>
                <a:ea typeface="Verdana" panose="020B0604030504040204" pitchFamily="34" charset="0"/>
              </a:rPr>
              <a:t>Ignoring or refusing to follow requests </a:t>
            </a:r>
          </a:p>
          <a:p>
            <a:pPr>
              <a:lnSpc>
                <a:spcPct val="150000"/>
              </a:lnSpc>
            </a:pPr>
            <a:r>
              <a:rPr lang="en-GB" sz="2600" dirty="0">
                <a:latin typeface="Verdana" panose="020B0604030504040204" pitchFamily="34" charset="0"/>
                <a:ea typeface="Verdana" panose="020B0604030504040204" pitchFamily="34" charset="0"/>
              </a:rPr>
              <a:t>Verbal aggression e.g. shouting, swearing </a:t>
            </a:r>
          </a:p>
          <a:p>
            <a:pPr>
              <a:lnSpc>
                <a:spcPct val="150000"/>
              </a:lnSpc>
            </a:pPr>
            <a:r>
              <a:rPr lang="en-GB" sz="2600" dirty="0">
                <a:latin typeface="Verdana" panose="020B0604030504040204" pitchFamily="34" charset="0"/>
                <a:ea typeface="Verdana" panose="020B0604030504040204" pitchFamily="34" charset="0"/>
              </a:rPr>
              <a:t>Physical aggression e.g. hitting, biting</a:t>
            </a:r>
          </a:p>
          <a:p>
            <a:pPr>
              <a:lnSpc>
                <a:spcPct val="150000"/>
              </a:lnSpc>
            </a:pPr>
            <a:r>
              <a:rPr lang="en-GB" sz="2600" dirty="0">
                <a:latin typeface="Verdana" panose="020B0604030504040204" pitchFamily="34" charset="0"/>
                <a:ea typeface="Verdana" panose="020B0604030504040204" pitchFamily="34" charset="0"/>
              </a:rPr>
              <a:t>Damaging things </a:t>
            </a:r>
          </a:p>
          <a:p>
            <a:pPr>
              <a:lnSpc>
                <a:spcPct val="150000"/>
              </a:lnSpc>
            </a:pPr>
            <a:r>
              <a:rPr lang="en-GB" sz="2600" dirty="0">
                <a:latin typeface="Verdana" panose="020B0604030504040204" pitchFamily="34" charset="0"/>
                <a:ea typeface="Verdana" panose="020B0604030504040204" pitchFamily="34" charset="0"/>
              </a:rPr>
              <a:t>Excessive anger when not getting their own way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D212C6-85E4-AC29-8B98-6AE58C4FD47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278" t="9167" r="13222" b="6500"/>
          <a:stretch>
            <a:fillRect/>
          </a:stretch>
        </p:blipFill>
        <p:spPr>
          <a:xfrm>
            <a:off x="9579156" y="194310"/>
            <a:ext cx="2266189" cy="2434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6496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E35FEC8-0C46-B90C-2DC5-11E3D3CAAB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990" y="4229100"/>
            <a:ext cx="2468880" cy="246888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B023188-8C37-34A2-9845-CB19EFE224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11457" y="0"/>
            <a:ext cx="1980543" cy="1980543"/>
          </a:xfrm>
          <a:prstGeom prst="rect">
            <a:avLst/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170061D6-D3CA-EB02-EFB8-FAA9791A42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4574" y="990271"/>
            <a:ext cx="9388176" cy="3157978"/>
          </a:xfrm>
        </p:spPr>
        <p:txBody>
          <a:bodyPr/>
          <a:lstStyle/>
          <a:p>
            <a:pPr algn="ctr"/>
            <a:r>
              <a:rPr lang="en-GB" dirty="0">
                <a:solidFill>
                  <a:srgbClr val="0033CC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Please speak with your child’s class teacher or Pastoral Lead, Mrs Coole if you would like further support from the Mental Health Support Team (MHST). </a:t>
            </a:r>
          </a:p>
        </p:txBody>
      </p:sp>
    </p:spTree>
    <p:extLst>
      <p:ext uri="{BB962C8B-B14F-4D97-AF65-F5344CB8AC3E}">
        <p14:creationId xmlns:p14="http://schemas.microsoft.com/office/powerpoint/2010/main" val="13513436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2B25B9F-2FA9-34E4-5136-0332FAD395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9650" y="882650"/>
            <a:ext cx="5092700" cy="509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306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E9B2E4B-296D-5847-DFDE-0E1B8B49E2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8735" y="4215130"/>
            <a:ext cx="2642870" cy="264287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B8CE1B4-8E7C-DB66-95C7-7D872BBAC9B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9571" t="6099" r="7744" b="1378"/>
          <a:stretch>
            <a:fillRect/>
          </a:stretch>
        </p:blipFill>
        <p:spPr>
          <a:xfrm>
            <a:off x="4284980" y="162171"/>
            <a:ext cx="3622040" cy="4052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3904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2819</TotalTime>
  <Words>316</Words>
  <Application>Microsoft Office PowerPoint</Application>
  <PresentationFormat>Widescreen</PresentationFormat>
  <Paragraphs>58</Paragraphs>
  <Slides>11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Aptos</vt:lpstr>
      <vt:lpstr>Aptos Display</vt:lpstr>
      <vt:lpstr>Arial</vt:lpstr>
      <vt:lpstr>Verdana</vt:lpstr>
      <vt:lpstr>Office Theme</vt:lpstr>
      <vt:lpstr>Parent Wellbeing Drop-in session</vt:lpstr>
      <vt:lpstr>What is an MHST?</vt:lpstr>
      <vt:lpstr>CBT cycle - Hot cross bun</vt:lpstr>
      <vt:lpstr>How it works…</vt:lpstr>
      <vt:lpstr>Cycle of Anxiety</vt:lpstr>
      <vt:lpstr>What you might see….</vt:lpstr>
      <vt:lpstr>Anger iceberg</vt:lpstr>
      <vt:lpstr>What you might see….</vt:lpstr>
      <vt:lpstr>Please speak with your child’s class teacher or Pastoral Lead, Mrs Coole if you would like further support from the Mental Health Support Team (MHST).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 Wellbeing Drop-in session</dc:title>
  <dc:creator>Emma Codd</dc:creator>
  <cp:lastModifiedBy>Stacey McCraith</cp:lastModifiedBy>
  <cp:revision>3</cp:revision>
  <dcterms:created xsi:type="dcterms:W3CDTF">2025-09-23T10:13:21Z</dcterms:created>
  <dcterms:modified xsi:type="dcterms:W3CDTF">2025-09-29T12:07:15Z</dcterms:modified>
</cp:coreProperties>
</file>