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79" r:id="rId3"/>
    <p:sldId id="266" r:id="rId4"/>
    <p:sldId id="281" r:id="rId5"/>
    <p:sldId id="280" r:id="rId6"/>
    <p:sldId id="270" r:id="rId7"/>
    <p:sldId id="267" r:id="rId8"/>
    <p:sldId id="282" r:id="rId9"/>
    <p:sldId id="288" r:id="rId10"/>
    <p:sldId id="286" r:id="rId11"/>
    <p:sldId id="283" r:id="rId12"/>
    <p:sldId id="287" r:id="rId13"/>
    <p:sldId id="284" r:id="rId14"/>
    <p:sldId id="273"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037" autoAdjust="0"/>
  </p:normalViewPr>
  <p:slideViewPr>
    <p:cSldViewPr>
      <p:cViewPr varScale="1">
        <p:scale>
          <a:sx n="83" d="100"/>
          <a:sy n="83" d="100"/>
        </p:scale>
        <p:origin x="145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48004A-60EA-44EF-96AE-0F7DD4490164}" type="datetimeFigureOut">
              <a:rPr lang="en-GB" smtClean="0"/>
              <a:t>09/09/2026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CE9633-21F4-4A5A-A6FC-70D534F4B424}" type="slidenum">
              <a:rPr lang="en-GB" smtClean="0"/>
              <a:t>‹#›</a:t>
            </a:fld>
            <a:endParaRPr lang="en-GB"/>
          </a:p>
        </p:txBody>
      </p:sp>
    </p:spTree>
    <p:extLst>
      <p:ext uri="{BB962C8B-B14F-4D97-AF65-F5344CB8AC3E}">
        <p14:creationId xmlns:p14="http://schemas.microsoft.com/office/powerpoint/2010/main" val="14084879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9CE9633-21F4-4A5A-A6FC-70D534F4B424}" type="slidenum">
              <a:rPr lang="en-GB" smtClean="0"/>
              <a:t>3</a:t>
            </a:fld>
            <a:endParaRPr lang="en-GB"/>
          </a:p>
        </p:txBody>
      </p:sp>
    </p:spTree>
    <p:extLst>
      <p:ext uri="{BB962C8B-B14F-4D97-AF65-F5344CB8AC3E}">
        <p14:creationId xmlns:p14="http://schemas.microsoft.com/office/powerpoint/2010/main" val="26076020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 taped</a:t>
            </a:r>
            <a:r>
              <a:rPr lang="en-GB" baseline="0" dirty="0" smtClean="0"/>
              <a:t> ears. Can be taken out in school but child must be able to do it independently.  Warm kit in school as we will be out in all weather.</a:t>
            </a:r>
            <a:br>
              <a:rPr lang="en-GB" baseline="0" dirty="0" smtClean="0"/>
            </a:br>
            <a:r>
              <a:rPr lang="en-GB" baseline="0" dirty="0" smtClean="0"/>
              <a:t>Messages sent in via school office if cannot take part for any reason.</a:t>
            </a:r>
            <a:endParaRPr lang="en-GB" dirty="0"/>
          </a:p>
        </p:txBody>
      </p:sp>
      <p:sp>
        <p:nvSpPr>
          <p:cNvPr id="4" name="Slide Number Placeholder 3"/>
          <p:cNvSpPr>
            <a:spLocks noGrp="1"/>
          </p:cNvSpPr>
          <p:nvPr>
            <p:ph type="sldNum" sz="quarter" idx="10"/>
          </p:nvPr>
        </p:nvSpPr>
        <p:spPr/>
        <p:txBody>
          <a:bodyPr/>
          <a:lstStyle/>
          <a:p>
            <a:fld id="{99CE9633-21F4-4A5A-A6FC-70D534F4B424}" type="slidenum">
              <a:rPr lang="en-GB" smtClean="0"/>
              <a:t>4</a:t>
            </a:fld>
            <a:endParaRPr lang="en-GB"/>
          </a:p>
        </p:txBody>
      </p:sp>
    </p:spTree>
    <p:extLst>
      <p:ext uri="{BB962C8B-B14F-4D97-AF65-F5344CB8AC3E}">
        <p14:creationId xmlns:p14="http://schemas.microsoft.com/office/powerpoint/2010/main" val="510110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9CE9633-21F4-4A5A-A6FC-70D534F4B424}" type="slidenum">
              <a:rPr lang="en-GB" smtClean="0"/>
              <a:t>6</a:t>
            </a:fld>
            <a:endParaRPr lang="en-GB"/>
          </a:p>
        </p:txBody>
      </p:sp>
    </p:spTree>
    <p:extLst>
      <p:ext uri="{BB962C8B-B14F-4D97-AF65-F5344CB8AC3E}">
        <p14:creationId xmlns:p14="http://schemas.microsoft.com/office/powerpoint/2010/main" val="4164116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9CE9633-21F4-4A5A-A6FC-70D534F4B424}" type="slidenum">
              <a:rPr lang="en-GB" smtClean="0"/>
              <a:t>7</a:t>
            </a:fld>
            <a:endParaRPr lang="en-GB"/>
          </a:p>
        </p:txBody>
      </p:sp>
    </p:spTree>
    <p:extLst>
      <p:ext uri="{BB962C8B-B14F-4D97-AF65-F5344CB8AC3E}">
        <p14:creationId xmlns:p14="http://schemas.microsoft.com/office/powerpoint/2010/main" val="6792136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All the children have been allocated a ZPD range: this is the range of books that are suitable for your child’s reading level. This ensures the children are choosing books which support progression and offer challenge while now reducing confidence or enjoyment. The children can choose a book within this range from the school library during visits</a:t>
            </a:r>
          </a:p>
          <a:p>
            <a:endParaRPr lang="en-GB" dirty="0" smtClean="0"/>
          </a:p>
          <a:p>
            <a:r>
              <a:rPr lang="en-GB" dirty="0" smtClean="0"/>
              <a:t>The</a:t>
            </a:r>
            <a:r>
              <a:rPr lang="en-GB" baseline="0" dirty="0" smtClean="0"/>
              <a:t> quizzes create a flower- each flower = 5 marbles </a:t>
            </a:r>
          </a:p>
          <a:p>
            <a:r>
              <a:rPr lang="en-GB" baseline="0" dirty="0" smtClean="0"/>
              <a:t>And word millionaire- certificate </a:t>
            </a:r>
          </a:p>
          <a:p>
            <a:endParaRPr lang="en-GB" baseline="0" dirty="0" smtClean="0"/>
          </a:p>
          <a:p>
            <a:r>
              <a:rPr lang="en-GB" baseline="0" dirty="0" smtClean="0"/>
              <a:t>Indicate them to the guide and talk through the steps </a:t>
            </a:r>
          </a:p>
          <a:p>
            <a:endParaRPr lang="en-GB" baseline="0" dirty="0" smtClean="0"/>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9E9875E8-4744-4211-82EE-DB1C93CD961C}" type="slidenum">
              <a:rPr lang="en-GB" smtClean="0"/>
              <a:t>9</a:t>
            </a:fld>
            <a:endParaRPr lang="en-GB"/>
          </a:p>
        </p:txBody>
      </p:sp>
    </p:spTree>
    <p:extLst>
      <p:ext uri="{BB962C8B-B14F-4D97-AF65-F5344CB8AC3E}">
        <p14:creationId xmlns:p14="http://schemas.microsoft.com/office/powerpoint/2010/main" val="32054963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mtClean="0"/>
              <a:t>Homework </a:t>
            </a:r>
            <a:r>
              <a:rPr lang="en-GB" dirty="0" smtClean="0"/>
              <a:t>includes:</a:t>
            </a:r>
            <a:r>
              <a:rPr lang="en-GB" baseline="0" dirty="0" smtClean="0"/>
              <a:t> TTRS, reading, spelling</a:t>
            </a:r>
            <a:r>
              <a:rPr lang="en-GB" baseline="0" smtClean="0"/>
              <a:t>, ATOM</a:t>
            </a:r>
            <a:endParaRPr lang="en-GB" dirty="0"/>
          </a:p>
        </p:txBody>
      </p:sp>
      <p:sp>
        <p:nvSpPr>
          <p:cNvPr id="4" name="Slide Number Placeholder 3"/>
          <p:cNvSpPr>
            <a:spLocks noGrp="1"/>
          </p:cNvSpPr>
          <p:nvPr>
            <p:ph type="sldNum" sz="quarter" idx="10"/>
          </p:nvPr>
        </p:nvSpPr>
        <p:spPr/>
        <p:txBody>
          <a:bodyPr/>
          <a:lstStyle/>
          <a:p>
            <a:fld id="{99CE9633-21F4-4A5A-A6FC-70D534F4B424}" type="slidenum">
              <a:rPr lang="en-GB" smtClean="0"/>
              <a:t>10</a:t>
            </a:fld>
            <a:endParaRPr lang="en-GB"/>
          </a:p>
        </p:txBody>
      </p:sp>
    </p:spTree>
    <p:extLst>
      <p:ext uri="{BB962C8B-B14F-4D97-AF65-F5344CB8AC3E}">
        <p14:creationId xmlns:p14="http://schemas.microsoft.com/office/powerpoint/2010/main" val="40665663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63613A-401A-4505-8ADF-8AC00C193B61}" type="datetimeFigureOut">
              <a:rPr lang="en-GB" smtClean="0"/>
              <a:pPr/>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424C6C-51F1-4A3D-9D2F-6B88996BFE3F}"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63613A-401A-4505-8ADF-8AC00C193B61}" type="datetimeFigureOut">
              <a:rPr lang="en-GB" smtClean="0"/>
              <a:pPr/>
              <a:t>09/09/2026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424C6C-51F1-4A3D-9D2F-6B88996BFE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letterjoin.co.uk/"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5.xml"/><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elsenham.essex.sch.uk/curriculum/" TargetMode="Externa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hyperlink" Target="https://esafetytraining.org/" TargetMode="Externa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67544" y="260648"/>
            <a:ext cx="7992888" cy="6264696"/>
          </a:xfrm>
        </p:spPr>
        <p:txBody>
          <a:bodyPr>
            <a:normAutofit/>
          </a:bodyPr>
          <a:lstStyle/>
          <a:p>
            <a:r>
              <a:rPr lang="en-GB" sz="3600" dirty="0" smtClean="0">
                <a:solidFill>
                  <a:schemeClr val="tx1"/>
                </a:solidFill>
                <a:latin typeface="Letter-join Basic 33" panose="02000505000000020003" pitchFamily="50" charset="0"/>
              </a:rPr>
              <a:t>Welcome to </a:t>
            </a:r>
          </a:p>
          <a:p>
            <a:r>
              <a:rPr lang="en-GB" sz="3600" dirty="0" smtClean="0">
                <a:solidFill>
                  <a:schemeClr val="tx1"/>
                </a:solidFill>
                <a:latin typeface="Letter-join Basic 33" panose="02000505000000020003" pitchFamily="50" charset="0"/>
              </a:rPr>
              <a:t>Meet the Teacher Evening</a:t>
            </a:r>
          </a:p>
          <a:p>
            <a:r>
              <a:rPr lang="en-GB" sz="3900" u="sng" dirty="0" smtClean="0">
                <a:solidFill>
                  <a:schemeClr val="tx1"/>
                </a:solidFill>
                <a:latin typeface="Letter-join Basic 33" panose="02000505000000020003" pitchFamily="50" charset="0"/>
              </a:rPr>
              <a:t>Teachers</a:t>
            </a:r>
          </a:p>
          <a:p>
            <a:r>
              <a:rPr lang="en-GB" sz="3900" dirty="0" smtClean="0">
                <a:solidFill>
                  <a:schemeClr val="tx1"/>
                </a:solidFill>
                <a:latin typeface="Letter-join Basic 33" panose="02000505000000020003" pitchFamily="50" charset="0"/>
              </a:rPr>
              <a:t>Mrs Channing, Mrs Brazier, Mrs Edwards</a:t>
            </a:r>
            <a:endParaRPr lang="en-GB" sz="1600" dirty="0" smtClean="0">
              <a:solidFill>
                <a:schemeClr val="tx1"/>
              </a:solidFill>
              <a:latin typeface="Letter-join Basic 33" panose="02000505000000020003" pitchFamily="50" charset="0"/>
            </a:endParaRPr>
          </a:p>
          <a:p>
            <a:r>
              <a:rPr lang="en-GB" u="sng" dirty="0" smtClean="0">
                <a:solidFill>
                  <a:schemeClr val="tx1"/>
                </a:solidFill>
                <a:latin typeface="Letter-join Basic 33" panose="02000505000000020003" pitchFamily="50" charset="0"/>
              </a:rPr>
              <a:t>Cover teachers</a:t>
            </a:r>
          </a:p>
          <a:p>
            <a:r>
              <a:rPr lang="en-GB" dirty="0" smtClean="0">
                <a:solidFill>
                  <a:schemeClr val="tx1"/>
                </a:solidFill>
                <a:latin typeface="Letter-join Basic 33" panose="02000505000000020003" pitchFamily="50" charset="0"/>
              </a:rPr>
              <a:t>Mrs Samuel, Miss </a:t>
            </a:r>
            <a:r>
              <a:rPr lang="en-GB" dirty="0" err="1" smtClean="0">
                <a:solidFill>
                  <a:schemeClr val="tx1"/>
                </a:solidFill>
                <a:latin typeface="Letter-join Basic 33" panose="02000505000000020003" pitchFamily="50" charset="0"/>
              </a:rPr>
              <a:t>Sturrock</a:t>
            </a:r>
            <a:endParaRPr lang="en-GB" dirty="0" smtClean="0">
              <a:solidFill>
                <a:schemeClr val="tx1"/>
              </a:solidFill>
              <a:latin typeface="Letter-join Basic 33" panose="02000505000000020003" pitchFamily="50" charset="0"/>
            </a:endParaRPr>
          </a:p>
          <a:p>
            <a:r>
              <a:rPr lang="en-GB" u="sng" dirty="0" smtClean="0">
                <a:solidFill>
                  <a:schemeClr val="tx1"/>
                </a:solidFill>
                <a:latin typeface="Letter-join Basic 33" panose="02000505000000020003" pitchFamily="50" charset="0"/>
              </a:rPr>
              <a:t>Support staff</a:t>
            </a:r>
            <a:endParaRPr lang="en-GB" u="sng" dirty="0">
              <a:solidFill>
                <a:schemeClr val="tx1"/>
              </a:solidFill>
              <a:latin typeface="Letter-join Basic 33" panose="02000505000000020003" pitchFamily="50" charset="0"/>
            </a:endParaRPr>
          </a:p>
          <a:p>
            <a:r>
              <a:rPr lang="en-GB" dirty="0" smtClean="0">
                <a:solidFill>
                  <a:schemeClr val="tx1"/>
                </a:solidFill>
                <a:latin typeface="Letter-join Basic 33" panose="02000505000000020003" pitchFamily="50" charset="0"/>
              </a:rPr>
              <a:t>Mrs Osborne, Mrs Burt</a:t>
            </a:r>
            <a:r>
              <a:rPr lang="en-GB" dirty="0" smtClean="0">
                <a:solidFill>
                  <a:schemeClr val="tx1"/>
                </a:solidFill>
                <a:latin typeface="Letter-join 33" panose="02000805000000020003" pitchFamily="50" charset="0"/>
              </a:rPr>
              <a:t/>
            </a:r>
            <a:br>
              <a:rPr lang="en-GB" dirty="0" smtClean="0">
                <a:solidFill>
                  <a:schemeClr val="tx1"/>
                </a:solidFill>
                <a:latin typeface="Letter-join 33" panose="02000805000000020003" pitchFamily="50" charset="0"/>
              </a:rPr>
            </a:br>
            <a:endParaRPr lang="en-GB" dirty="0">
              <a:solidFill>
                <a:schemeClr val="tx1"/>
              </a:solidFill>
              <a:latin typeface="Letter-join 33" panose="02000805000000020003" pitchFamily="50" charset="0"/>
            </a:endParaRPr>
          </a:p>
        </p:txBody>
      </p:sp>
      <p:pic>
        <p:nvPicPr>
          <p:cNvPr id="5" name="Picture 4" descr="Leaf | A simple picture of a Sycamore (Acer Pseudoplatanus/ … | Flick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5697252"/>
            <a:ext cx="1547663" cy="1160747"/>
          </a:xfrm>
          <a:prstGeom prst="rect">
            <a:avLst/>
          </a:prstGeom>
        </p:spPr>
      </p:pic>
      <p:pic>
        <p:nvPicPr>
          <p:cNvPr id="6" name="Picture 5" descr="Leaf Rowan clea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80312" y="116632"/>
            <a:ext cx="1616795" cy="177183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Letter-join Basic 33" panose="02000505000000020003" pitchFamily="50" charset="0"/>
              </a:rPr>
              <a:t>Exciting topics to look forward to in Year 3…</a:t>
            </a:r>
            <a:endParaRPr lang="en-GB" dirty="0">
              <a:latin typeface="Letter-join Basic 33" panose="02000505000000020003" pitchFamily="50" charset="0"/>
            </a:endParaRPr>
          </a:p>
        </p:txBody>
      </p:sp>
      <p:sp>
        <p:nvSpPr>
          <p:cNvPr id="3" name="Content Placeholder 2"/>
          <p:cNvSpPr>
            <a:spLocks noGrp="1"/>
          </p:cNvSpPr>
          <p:nvPr>
            <p:ph idx="1"/>
          </p:nvPr>
        </p:nvSpPr>
        <p:spPr>
          <a:xfrm>
            <a:off x="457200" y="1600200"/>
            <a:ext cx="8229600" cy="4853136"/>
          </a:xfrm>
        </p:spPr>
        <p:txBody>
          <a:bodyPr>
            <a:noAutofit/>
          </a:bodyPr>
          <a:lstStyle/>
          <a:p>
            <a:r>
              <a:rPr lang="en-GB" sz="2400" dirty="0">
                <a:latin typeface="Letter-join Basic 33" panose="02000505000000020003" pitchFamily="50" charset="0"/>
              </a:rPr>
              <a:t>Stone </a:t>
            </a:r>
            <a:r>
              <a:rPr lang="en-GB" sz="2400" dirty="0" smtClean="0">
                <a:latin typeface="Letter-join Basic 33" panose="02000505000000020003" pitchFamily="50" charset="0"/>
              </a:rPr>
              <a:t>Age and Iron Age</a:t>
            </a:r>
            <a:endParaRPr lang="en-GB" sz="2400" dirty="0">
              <a:latin typeface="Letter-join Basic 33" panose="02000505000000020003" pitchFamily="50" charset="0"/>
            </a:endParaRPr>
          </a:p>
          <a:p>
            <a:r>
              <a:rPr lang="en-GB" sz="2400" dirty="0">
                <a:latin typeface="Letter-join Basic 33" panose="02000505000000020003" pitchFamily="50" charset="0"/>
              </a:rPr>
              <a:t>The Roman Empire</a:t>
            </a:r>
          </a:p>
          <a:p>
            <a:r>
              <a:rPr lang="en-GB" sz="2400" dirty="0">
                <a:latin typeface="Letter-join Basic 33" panose="02000505000000020003" pitchFamily="50" charset="0"/>
              </a:rPr>
              <a:t>The Mayans</a:t>
            </a:r>
          </a:p>
          <a:p>
            <a:r>
              <a:rPr lang="en-GB" sz="2400" dirty="0" smtClean="0">
                <a:latin typeface="Letter-join Basic 33" panose="02000505000000020003" pitchFamily="50" charset="0"/>
              </a:rPr>
              <a:t>Forces </a:t>
            </a:r>
            <a:r>
              <a:rPr lang="en-GB" sz="2400" dirty="0">
                <a:latin typeface="Letter-join Basic 33" panose="02000505000000020003" pitchFamily="50" charset="0"/>
              </a:rPr>
              <a:t>and magnets</a:t>
            </a:r>
          </a:p>
          <a:p>
            <a:r>
              <a:rPr lang="en-GB" sz="2400" dirty="0">
                <a:latin typeface="Letter-join Basic 33" panose="02000505000000020003" pitchFamily="50" charset="0"/>
              </a:rPr>
              <a:t>Rocks and </a:t>
            </a:r>
            <a:r>
              <a:rPr lang="en-GB" sz="2400" dirty="0" smtClean="0">
                <a:latin typeface="Letter-join Basic 33" panose="02000505000000020003" pitchFamily="50" charset="0"/>
              </a:rPr>
              <a:t>fossils</a:t>
            </a:r>
          </a:p>
          <a:p>
            <a:r>
              <a:rPr lang="en-GB" sz="2400" dirty="0" smtClean="0">
                <a:latin typeface="Letter-join Basic 33" panose="02000505000000020003" pitchFamily="50" charset="0"/>
              </a:rPr>
              <a:t>Central America</a:t>
            </a:r>
          </a:p>
          <a:p>
            <a:r>
              <a:rPr lang="en-GB" sz="2400" dirty="0" smtClean="0">
                <a:latin typeface="Letter-join Basic 33" panose="02000505000000020003" pitchFamily="50" charset="0"/>
              </a:rPr>
              <a:t>Volcanoes</a:t>
            </a:r>
          </a:p>
          <a:p>
            <a:r>
              <a:rPr lang="en-GB" sz="2400" dirty="0" smtClean="0">
                <a:latin typeface="Letter-join Basic 33" panose="02000505000000020003" pitchFamily="50" charset="0"/>
              </a:rPr>
              <a:t>Polar environments</a:t>
            </a:r>
          </a:p>
          <a:p>
            <a:r>
              <a:rPr lang="en-GB" sz="2400" dirty="0" smtClean="0">
                <a:latin typeface="Letter-join Basic 33" panose="02000505000000020003" pitchFamily="50" charset="0"/>
              </a:rPr>
              <a:t>Construction</a:t>
            </a:r>
            <a:endParaRPr lang="en-GB" sz="2400" dirty="0">
              <a:latin typeface="Letter-join Basic 33" panose="02000505000000020003" pitchFamily="50" charset="0"/>
            </a:endParaRPr>
          </a:p>
          <a:p>
            <a:r>
              <a:rPr lang="en-GB" sz="2400" dirty="0" smtClean="0">
                <a:latin typeface="Letter-join Basic 33" panose="02000505000000020003" pitchFamily="50" charset="0"/>
              </a:rPr>
              <a:t>Philosophy</a:t>
            </a:r>
          </a:p>
          <a:p>
            <a:endParaRPr lang="en-GB" sz="2400" dirty="0">
              <a:latin typeface="Letter-join Basic 33" panose="02000505000000020003" pitchFamily="50" charset="0"/>
            </a:endParaRPr>
          </a:p>
          <a:p>
            <a:pPr marL="0" indent="0">
              <a:buNone/>
            </a:pPr>
            <a:r>
              <a:rPr lang="en-GB" sz="2400" dirty="0" smtClean="0">
                <a:latin typeface="Letter-join Basic 33" panose="02000505000000020003" pitchFamily="50" charset="0"/>
              </a:rPr>
              <a:t>Also, this year, your child will start to learn French!</a:t>
            </a:r>
            <a:endParaRPr lang="en-GB" sz="2400" dirty="0">
              <a:latin typeface="Letter-join Basic 33" panose="02000505000000020003" pitchFamily="50" charset="0"/>
            </a:endParaRPr>
          </a:p>
        </p:txBody>
      </p:sp>
      <p:pic>
        <p:nvPicPr>
          <p:cNvPr id="4" name="Picture 3" descr="Prehistoric Architectur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9096" y="1417638"/>
            <a:ext cx="1907704" cy="1430778"/>
          </a:xfrm>
          <a:prstGeom prst="rect">
            <a:avLst/>
          </a:prstGeom>
        </p:spPr>
      </p:pic>
      <p:pic>
        <p:nvPicPr>
          <p:cNvPr id="5" name="Picture 4" descr="Auxilia | the Romans would often employ soldiers from a conq… | Flick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99992" y="2996952"/>
            <a:ext cx="2196895" cy="1465312"/>
          </a:xfrm>
          <a:prstGeom prst="rect">
            <a:avLst/>
          </a:prstGeom>
        </p:spPr>
      </p:pic>
      <p:pic>
        <p:nvPicPr>
          <p:cNvPr id="6" name="Picture 5" descr="Fossils | Earth Science"/>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70948" y="4309689"/>
            <a:ext cx="1777516" cy="1183826"/>
          </a:xfrm>
          <a:prstGeom prst="rect">
            <a:avLst/>
          </a:prstGeom>
        </p:spPr>
      </p:pic>
    </p:spTree>
    <p:extLst>
      <p:ext uri="{BB962C8B-B14F-4D97-AF65-F5344CB8AC3E}">
        <p14:creationId xmlns:p14="http://schemas.microsoft.com/office/powerpoint/2010/main" val="12854221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88640"/>
            <a:ext cx="8568952" cy="6552728"/>
          </a:xfrm>
        </p:spPr>
        <p:txBody>
          <a:bodyPr>
            <a:normAutofit fontScale="47500" lnSpcReduction="20000"/>
          </a:bodyPr>
          <a:lstStyle/>
          <a:p>
            <a:pPr>
              <a:lnSpc>
                <a:spcPct val="120000"/>
              </a:lnSpc>
              <a:buNone/>
            </a:pPr>
            <a:r>
              <a:rPr lang="en-GB" sz="7600" u="sng" dirty="0" smtClean="0">
                <a:latin typeface="Letter-join Basic 33" panose="02000505000000020003" pitchFamily="50" charset="0"/>
              </a:rPr>
              <a:t>A typical day in Year 3:</a:t>
            </a:r>
          </a:p>
          <a:p>
            <a:pPr>
              <a:lnSpc>
                <a:spcPct val="120000"/>
              </a:lnSpc>
              <a:buNone/>
            </a:pPr>
            <a:endParaRPr lang="en-GB" sz="2500" u="sng" dirty="0">
              <a:latin typeface="Letter-join Basic 33" panose="02000505000000020003" pitchFamily="50" charset="0"/>
            </a:endParaRPr>
          </a:p>
          <a:p>
            <a:pPr>
              <a:lnSpc>
                <a:spcPct val="120000"/>
              </a:lnSpc>
              <a:buNone/>
            </a:pPr>
            <a:endParaRPr lang="en-GB" sz="2500" u="sng" dirty="0" smtClean="0">
              <a:latin typeface="Letter-join Basic 33" panose="02000505000000020003" pitchFamily="50" charset="0"/>
            </a:endParaRPr>
          </a:p>
          <a:p>
            <a:r>
              <a:rPr lang="en-GB" sz="4200" dirty="0" smtClean="0">
                <a:latin typeface="Letter-join Basic 33" panose="02000505000000020003" pitchFamily="50" charset="0"/>
              </a:rPr>
              <a:t>Early morning SODA work (</a:t>
            </a:r>
            <a:r>
              <a:rPr lang="en-GB" sz="4200" dirty="0">
                <a:latin typeface="Letter-join Basic 33" panose="02000505000000020003" pitchFamily="50" charset="0"/>
              </a:rPr>
              <a:t>grammar, spellings, maths, comprehension</a:t>
            </a:r>
            <a:r>
              <a:rPr lang="en-GB" sz="4200" dirty="0" smtClean="0">
                <a:latin typeface="Letter-join Basic 33" panose="02000505000000020003" pitchFamily="50" charset="0"/>
              </a:rPr>
              <a:t>)</a:t>
            </a:r>
          </a:p>
          <a:p>
            <a:pPr marL="0" indent="0">
              <a:buNone/>
            </a:pPr>
            <a:endParaRPr lang="en-GB" sz="4200" dirty="0">
              <a:latin typeface="Letter-join Basic 33" panose="02000505000000020003" pitchFamily="50" charset="0"/>
            </a:endParaRPr>
          </a:p>
          <a:p>
            <a:r>
              <a:rPr lang="en-GB" sz="4200" dirty="0">
                <a:latin typeface="Letter-join Basic 33" panose="02000505000000020003" pitchFamily="50" charset="0"/>
              </a:rPr>
              <a:t>Guided </a:t>
            </a:r>
            <a:r>
              <a:rPr lang="en-GB" sz="4200" dirty="0" smtClean="0">
                <a:latin typeface="Letter-join Basic 33" panose="02000505000000020003" pitchFamily="50" charset="0"/>
              </a:rPr>
              <a:t>Reading</a:t>
            </a:r>
          </a:p>
          <a:p>
            <a:endParaRPr lang="en-GB" sz="4200" dirty="0">
              <a:latin typeface="Letter-join Basic 33" panose="02000505000000020003" pitchFamily="50" charset="0"/>
            </a:endParaRPr>
          </a:p>
          <a:p>
            <a:r>
              <a:rPr lang="en-GB" sz="4200" dirty="0" smtClean="0">
                <a:latin typeface="Letter-join Basic 33" panose="02000505000000020003" pitchFamily="50" charset="0"/>
              </a:rPr>
              <a:t>English</a:t>
            </a:r>
            <a:endParaRPr lang="en-GB" sz="4200" dirty="0" smtClean="0">
              <a:latin typeface="Letter-join Basic 33" panose="02000505000000020003" pitchFamily="50" charset="0"/>
            </a:endParaRPr>
          </a:p>
          <a:p>
            <a:pPr marL="0" indent="0">
              <a:buNone/>
            </a:pPr>
            <a:endParaRPr lang="en-GB" sz="4200" dirty="0">
              <a:latin typeface="Letter-join Basic 33" panose="02000505000000020003" pitchFamily="50" charset="0"/>
            </a:endParaRPr>
          </a:p>
          <a:p>
            <a:r>
              <a:rPr lang="en-GB" sz="4200" dirty="0">
                <a:latin typeface="Letter-join Basic 33" panose="02000505000000020003" pitchFamily="50" charset="0"/>
              </a:rPr>
              <a:t>Break </a:t>
            </a:r>
            <a:r>
              <a:rPr lang="en-GB" sz="4200" dirty="0" smtClean="0">
                <a:latin typeface="Letter-join Basic 33" panose="02000505000000020003" pitchFamily="50" charset="0"/>
              </a:rPr>
              <a:t>time at 10.45am</a:t>
            </a:r>
          </a:p>
          <a:p>
            <a:pPr marL="0" indent="0">
              <a:buNone/>
            </a:pPr>
            <a:endParaRPr lang="en-GB" sz="4200" dirty="0">
              <a:latin typeface="Letter-join Basic 33" panose="02000505000000020003" pitchFamily="50" charset="0"/>
            </a:endParaRPr>
          </a:p>
          <a:p>
            <a:r>
              <a:rPr lang="en-GB" sz="4200" dirty="0" smtClean="0">
                <a:latin typeface="Letter-join Basic 33" panose="02000505000000020003" pitchFamily="50" charset="0"/>
              </a:rPr>
              <a:t>Maths</a:t>
            </a:r>
          </a:p>
          <a:p>
            <a:pPr marL="0" indent="0">
              <a:buNone/>
            </a:pPr>
            <a:endParaRPr lang="en-GB" sz="4200" dirty="0">
              <a:latin typeface="Letter-join Basic 33" panose="02000505000000020003" pitchFamily="50" charset="0"/>
            </a:endParaRPr>
          </a:p>
          <a:p>
            <a:r>
              <a:rPr lang="en-GB" sz="4200" dirty="0">
                <a:latin typeface="Letter-join Basic 33" panose="02000505000000020003" pitchFamily="50" charset="0"/>
              </a:rPr>
              <a:t>Lunch </a:t>
            </a:r>
            <a:r>
              <a:rPr lang="en-GB" sz="4200" dirty="0" smtClean="0">
                <a:latin typeface="Letter-join Basic 33" panose="02000505000000020003" pitchFamily="50" charset="0"/>
              </a:rPr>
              <a:t>time at 12.30pm</a:t>
            </a:r>
          </a:p>
          <a:p>
            <a:pPr marL="0" indent="0">
              <a:buNone/>
            </a:pPr>
            <a:endParaRPr lang="en-GB" sz="4200" dirty="0">
              <a:latin typeface="Letter-join Basic 33" panose="02000505000000020003" pitchFamily="50" charset="0"/>
            </a:endParaRPr>
          </a:p>
          <a:p>
            <a:r>
              <a:rPr lang="en-GB" sz="4200" dirty="0" smtClean="0">
                <a:latin typeface="Letter-join Basic 33" panose="02000505000000020003" pitchFamily="50" charset="0"/>
              </a:rPr>
              <a:t>Foundation subject </a:t>
            </a:r>
            <a:r>
              <a:rPr lang="en-GB" sz="4200" dirty="0">
                <a:latin typeface="Letter-join Basic 33" panose="02000505000000020003" pitchFamily="50" charset="0"/>
              </a:rPr>
              <a:t>(science, R.E. geography, French, P.E. history, P.S.H.E. computing, music) </a:t>
            </a:r>
            <a:endParaRPr lang="en-GB" sz="4200" dirty="0" smtClean="0">
              <a:latin typeface="Letter-join Basic 33" panose="02000505000000020003" pitchFamily="50" charset="0"/>
            </a:endParaRPr>
          </a:p>
          <a:p>
            <a:endParaRPr lang="en-GB" sz="4200" dirty="0" smtClean="0">
              <a:latin typeface="Letter-join Basic 33" panose="02000505000000020003" pitchFamily="50" charset="0"/>
            </a:endParaRPr>
          </a:p>
          <a:p>
            <a:r>
              <a:rPr lang="en-GB" sz="4200" dirty="0" smtClean="0">
                <a:latin typeface="Letter-join Basic 33" panose="02000505000000020003" pitchFamily="50" charset="0"/>
              </a:rPr>
              <a:t>Collective </a:t>
            </a:r>
            <a:r>
              <a:rPr lang="en-GB" sz="4200" dirty="0">
                <a:latin typeface="Letter-join Basic 33" panose="02000505000000020003" pitchFamily="50" charset="0"/>
              </a:rPr>
              <a:t>Worship</a:t>
            </a:r>
          </a:p>
          <a:p>
            <a:endParaRPr lang="en-GB" sz="5400" dirty="0">
              <a:latin typeface="Letter-join Basic 33" panose="02000505000000020003" pitchFamily="50" charset="0"/>
            </a:endParaRPr>
          </a:p>
          <a:p>
            <a:pPr>
              <a:lnSpc>
                <a:spcPct val="120000"/>
              </a:lnSpc>
              <a:buFontTx/>
              <a:buChar char="-"/>
            </a:pPr>
            <a:endParaRPr lang="en-GB" sz="5400" dirty="0" smtClean="0">
              <a:latin typeface="Letter-join 33" panose="02000805000000020003" pitchFamily="50" charset="0"/>
            </a:endParaRPr>
          </a:p>
        </p:txBody>
      </p:sp>
    </p:spTree>
    <p:extLst>
      <p:ext uri="{BB962C8B-B14F-4D97-AF65-F5344CB8AC3E}">
        <p14:creationId xmlns:p14="http://schemas.microsoft.com/office/powerpoint/2010/main" val="1162885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19472"/>
            <a:ext cx="8856984" cy="7078861"/>
          </a:xfrm>
          <a:prstGeom prst="rect">
            <a:avLst/>
          </a:prstGeom>
        </p:spPr>
        <p:txBody>
          <a:bodyPr wrap="square">
            <a:spAutoFit/>
          </a:bodyPr>
          <a:lstStyle/>
          <a:p>
            <a:pPr algn="ctr"/>
            <a:r>
              <a:rPr lang="en-GB" sz="3200" b="1" u="sng" dirty="0" smtClean="0">
                <a:latin typeface="Letter-join Plus 33" panose="02000505000000020003" pitchFamily="50" charset="0"/>
              </a:rPr>
              <a:t>P.E.</a:t>
            </a:r>
            <a:r>
              <a:rPr lang="en-GB" sz="3200" dirty="0" smtClean="0">
                <a:latin typeface="Letter-join Plus 33" panose="02000505000000020003" pitchFamily="50" charset="0"/>
              </a:rPr>
              <a:t> </a:t>
            </a:r>
            <a:endParaRPr lang="en-GB" sz="2800" dirty="0">
              <a:latin typeface="Letter-join Plus 33" panose="02000505000000020003" pitchFamily="50" charset="0"/>
            </a:endParaRPr>
          </a:p>
          <a:p>
            <a:endParaRPr lang="en-GB" sz="1400" dirty="0" smtClean="0">
              <a:latin typeface="Letter-join Plus 33" panose="02000505000000020003" pitchFamily="50" charset="0"/>
            </a:endParaRPr>
          </a:p>
          <a:p>
            <a:r>
              <a:rPr lang="en-GB" sz="2800" b="1" dirty="0" smtClean="0">
                <a:solidFill>
                  <a:schemeClr val="accent1">
                    <a:lumMod val="50000"/>
                  </a:schemeClr>
                </a:solidFill>
                <a:latin typeface="Letter-join Basic 33" panose="02000505000000020003" pitchFamily="50" charset="0"/>
              </a:rPr>
              <a:t>Friday morning/afternoon: Indoor P.E</a:t>
            </a:r>
          </a:p>
          <a:p>
            <a:r>
              <a:rPr lang="en-GB" sz="2800" b="1" dirty="0" smtClean="0">
                <a:solidFill>
                  <a:schemeClr val="accent1">
                    <a:lumMod val="50000"/>
                  </a:schemeClr>
                </a:solidFill>
                <a:latin typeface="Letter-join Basic 33" panose="02000505000000020003" pitchFamily="50" charset="0"/>
              </a:rPr>
              <a:t>Tuesday </a:t>
            </a:r>
            <a:r>
              <a:rPr lang="en-GB" sz="2800" b="1" dirty="0">
                <a:solidFill>
                  <a:schemeClr val="accent1">
                    <a:lumMod val="50000"/>
                  </a:schemeClr>
                </a:solidFill>
                <a:latin typeface="Letter-join Basic 33" panose="02000505000000020003" pitchFamily="50" charset="0"/>
              </a:rPr>
              <a:t>afternoon: </a:t>
            </a:r>
            <a:r>
              <a:rPr lang="en-GB" sz="2800" b="1" dirty="0" smtClean="0">
                <a:solidFill>
                  <a:schemeClr val="accent1">
                    <a:lumMod val="50000"/>
                  </a:schemeClr>
                </a:solidFill>
                <a:latin typeface="Letter-join Basic 33" panose="02000505000000020003" pitchFamily="50" charset="0"/>
              </a:rPr>
              <a:t>Outdoor </a:t>
            </a:r>
            <a:r>
              <a:rPr lang="en-GB" sz="2800" b="1" dirty="0">
                <a:solidFill>
                  <a:schemeClr val="accent1">
                    <a:lumMod val="50000"/>
                  </a:schemeClr>
                </a:solidFill>
                <a:latin typeface="Letter-join Basic 33" panose="02000505000000020003" pitchFamily="50" charset="0"/>
              </a:rPr>
              <a:t>games. </a:t>
            </a:r>
            <a:endParaRPr lang="en-GB" sz="2800" b="1" dirty="0" smtClean="0">
              <a:solidFill>
                <a:schemeClr val="accent1">
                  <a:lumMod val="50000"/>
                </a:schemeClr>
              </a:solidFill>
              <a:latin typeface="Letter-join Basic 33" panose="02000505000000020003" pitchFamily="50" charset="0"/>
            </a:endParaRPr>
          </a:p>
          <a:p>
            <a:endParaRPr lang="en-GB" sz="2800" b="1" dirty="0">
              <a:solidFill>
                <a:schemeClr val="accent1">
                  <a:lumMod val="50000"/>
                </a:schemeClr>
              </a:solidFill>
              <a:latin typeface="Letter-join Basic 33" panose="02000505000000020003" pitchFamily="50" charset="0"/>
            </a:endParaRPr>
          </a:p>
          <a:p>
            <a:r>
              <a:rPr lang="en-GB" sz="2800" dirty="0">
                <a:latin typeface="Letter-join Basic 33" panose="02000505000000020003" pitchFamily="50" charset="0"/>
              </a:rPr>
              <a:t>Please ensure your child </a:t>
            </a:r>
            <a:r>
              <a:rPr lang="en-GB" sz="2800" dirty="0" smtClean="0">
                <a:latin typeface="Letter-join Basic 33" panose="02000505000000020003" pitchFamily="50" charset="0"/>
              </a:rPr>
              <a:t>comes in wearing clothes that are weather appropriate, </a:t>
            </a:r>
            <a:r>
              <a:rPr lang="en-GB" sz="2800" dirty="0">
                <a:latin typeface="Letter-join Basic 33" panose="02000505000000020003" pitchFamily="50" charset="0"/>
              </a:rPr>
              <a:t>warm joggers and a jumper for the coming winter </a:t>
            </a:r>
            <a:r>
              <a:rPr lang="en-GB" sz="2800" dirty="0" smtClean="0">
                <a:latin typeface="Letter-join Basic 33" panose="02000505000000020003" pitchFamily="50" charset="0"/>
              </a:rPr>
              <a:t>months and shorts and </a:t>
            </a:r>
            <a:r>
              <a:rPr lang="en-GB" sz="2800" dirty="0" err="1" smtClean="0">
                <a:latin typeface="Letter-join Basic 33" panose="02000505000000020003" pitchFamily="50" charset="0"/>
              </a:rPr>
              <a:t>tshirt</a:t>
            </a:r>
            <a:r>
              <a:rPr lang="en-GB" sz="2800" dirty="0" smtClean="0">
                <a:latin typeface="Letter-join Basic 33" panose="02000505000000020003" pitchFamily="50" charset="0"/>
              </a:rPr>
              <a:t> for the spring and summer. </a:t>
            </a:r>
            <a:endParaRPr lang="en-GB" sz="2800" dirty="0">
              <a:latin typeface="Letter-join Basic 33" panose="02000505000000020003" pitchFamily="50" charset="0"/>
            </a:endParaRPr>
          </a:p>
          <a:p>
            <a:r>
              <a:rPr lang="en-GB" sz="2800" dirty="0" smtClean="0">
                <a:latin typeface="Letter-join Basic 33" panose="02000505000000020003" pitchFamily="50" charset="0"/>
              </a:rPr>
              <a:t>Please </a:t>
            </a:r>
            <a:r>
              <a:rPr lang="en-GB" sz="2800" b="1" dirty="0">
                <a:latin typeface="Letter-join Basic 33" panose="02000505000000020003" pitchFamily="50" charset="0"/>
              </a:rPr>
              <a:t>name</a:t>
            </a:r>
            <a:r>
              <a:rPr lang="en-GB" sz="2800" dirty="0">
                <a:latin typeface="Letter-join Basic 33" panose="02000505000000020003" pitchFamily="50" charset="0"/>
              </a:rPr>
              <a:t> all items of clothing</a:t>
            </a:r>
            <a:r>
              <a:rPr lang="en-GB" sz="2800" dirty="0" smtClean="0">
                <a:latin typeface="Letter-join Basic 33" panose="02000505000000020003" pitchFamily="50" charset="0"/>
              </a:rPr>
              <a:t>.</a:t>
            </a:r>
          </a:p>
          <a:p>
            <a:r>
              <a:rPr lang="en-GB" sz="2800" dirty="0" smtClean="0">
                <a:latin typeface="Letter-join Basic 33" panose="02000505000000020003" pitchFamily="50" charset="0"/>
              </a:rPr>
              <a:t>If your child does the additional Gymnastics sessions on a Wednesday, please ensure that they are dressed in PE kit on that day.</a:t>
            </a:r>
            <a:endParaRPr lang="en-GB" sz="2800" dirty="0">
              <a:latin typeface="Letter-join Basic 33" panose="02000505000000020003" pitchFamily="50" charset="0"/>
            </a:endParaRPr>
          </a:p>
          <a:p>
            <a:endParaRPr lang="en-GB" sz="2800" b="1" dirty="0">
              <a:solidFill>
                <a:schemeClr val="accent1">
                  <a:lumMod val="50000"/>
                </a:schemeClr>
              </a:solidFill>
              <a:latin typeface="Letter-join Basic 33" panose="02000505000000020003" pitchFamily="50" charset="0"/>
            </a:endParaRPr>
          </a:p>
          <a:p>
            <a:r>
              <a:rPr lang="en-GB" sz="2800" dirty="0">
                <a:latin typeface="Letter-join Basic 33" panose="02000505000000020003" pitchFamily="50" charset="0"/>
              </a:rPr>
              <a:t>No earrings for P.E. lessons. Please remove them at home </a:t>
            </a:r>
            <a:r>
              <a:rPr lang="en-GB" sz="2800" dirty="0" smtClean="0">
                <a:latin typeface="Letter-join Basic 33" panose="02000505000000020003" pitchFamily="50" charset="0"/>
              </a:rPr>
              <a:t>on P.E days.</a:t>
            </a:r>
            <a:endParaRPr lang="en-GB" sz="1600" dirty="0"/>
          </a:p>
        </p:txBody>
      </p:sp>
      <p:pic>
        <p:nvPicPr>
          <p:cNvPr id="2" name="Picture 1" descr="Are we finally waking up? The importance of sport and physical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1740" y="-986186"/>
            <a:ext cx="389016" cy="259150"/>
          </a:xfrm>
          <a:prstGeom prst="rect">
            <a:avLst/>
          </a:prstGeom>
        </p:spPr>
      </p:pic>
      <p:pic>
        <p:nvPicPr>
          <p:cNvPr id="3" name="Picture 2" descr="Batxillerat Collaborative Class Blog: &quot;PE should be compulsory in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2280" y="332656"/>
            <a:ext cx="1397664" cy="773793"/>
          </a:xfrm>
          <a:prstGeom prst="rect">
            <a:avLst/>
          </a:prstGeom>
        </p:spPr>
      </p:pic>
    </p:spTree>
    <p:extLst>
      <p:ext uri="{BB962C8B-B14F-4D97-AF65-F5344CB8AC3E}">
        <p14:creationId xmlns:p14="http://schemas.microsoft.com/office/powerpoint/2010/main" val="28484849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Letter-join Basic 33" panose="02000505000000020003" pitchFamily="50" charset="0"/>
              </a:rPr>
              <a:t>Snacks and water</a:t>
            </a:r>
            <a:endParaRPr lang="en-GB" dirty="0">
              <a:latin typeface="Letter-join Basic 33" panose="02000505000000020003" pitchFamily="50" charset="0"/>
            </a:endParaRPr>
          </a:p>
        </p:txBody>
      </p:sp>
      <p:sp>
        <p:nvSpPr>
          <p:cNvPr id="3" name="Content Placeholder 2"/>
          <p:cNvSpPr>
            <a:spLocks noGrp="1"/>
          </p:cNvSpPr>
          <p:nvPr>
            <p:ph idx="1"/>
          </p:nvPr>
        </p:nvSpPr>
        <p:spPr>
          <a:xfrm>
            <a:off x="457200" y="1091666"/>
            <a:ext cx="8229600" cy="4525963"/>
          </a:xfrm>
        </p:spPr>
        <p:txBody>
          <a:bodyPr>
            <a:normAutofit/>
          </a:bodyPr>
          <a:lstStyle/>
          <a:p>
            <a:r>
              <a:rPr lang="en-GB" dirty="0" smtClean="0">
                <a:latin typeface="Letter-join Basic 33" panose="02000505000000020003" pitchFamily="50" charset="0"/>
              </a:rPr>
              <a:t>Please provide a snack for your child to keep in their drawer. </a:t>
            </a:r>
            <a:r>
              <a:rPr lang="en-GB" i="1" dirty="0" smtClean="0">
                <a:latin typeface="Letter-join Basic 33" panose="02000505000000020003" pitchFamily="50" charset="0"/>
              </a:rPr>
              <a:t>Key stage 2 do not get free fruit.</a:t>
            </a:r>
          </a:p>
          <a:p>
            <a:r>
              <a:rPr lang="en-GB" dirty="0" smtClean="0">
                <a:latin typeface="Letter-join Basic 33" panose="02000505000000020003" pitchFamily="50" charset="0"/>
              </a:rPr>
              <a:t>Fruit </a:t>
            </a:r>
            <a:r>
              <a:rPr lang="en-GB" dirty="0">
                <a:latin typeface="Letter-join Basic 33" panose="02000505000000020003" pitchFamily="50" charset="0"/>
              </a:rPr>
              <a:t>or vegetables are </a:t>
            </a:r>
            <a:r>
              <a:rPr lang="en-GB" dirty="0" smtClean="0">
                <a:latin typeface="Letter-join Basic 33" panose="02000505000000020003" pitchFamily="50" charset="0"/>
              </a:rPr>
              <a:t>preferred, however cereal bars (no chocolate) are allowed.</a:t>
            </a:r>
            <a:endParaRPr lang="en-GB" dirty="0">
              <a:latin typeface="Letter-join Basic 33" panose="02000505000000020003" pitchFamily="50" charset="0"/>
            </a:endParaRPr>
          </a:p>
          <a:p>
            <a:r>
              <a:rPr lang="en-GB" dirty="0" smtClean="0">
                <a:latin typeface="Letter-join Basic 33" panose="02000505000000020003" pitchFamily="50" charset="0"/>
              </a:rPr>
              <a:t>We are a </a:t>
            </a:r>
            <a:r>
              <a:rPr lang="en-GB" b="1" dirty="0" smtClean="0">
                <a:latin typeface="Letter-join Basic 33" panose="02000505000000020003" pitchFamily="50" charset="0"/>
              </a:rPr>
              <a:t>nut free </a:t>
            </a:r>
            <a:r>
              <a:rPr lang="en-GB" dirty="0" smtClean="0">
                <a:latin typeface="Letter-join Basic 33" panose="02000505000000020003" pitchFamily="50" charset="0"/>
              </a:rPr>
              <a:t>school.</a:t>
            </a:r>
            <a:endParaRPr lang="en-GB" dirty="0">
              <a:latin typeface="Letter-join Basic 33" panose="02000505000000020003" pitchFamily="50" charset="0"/>
            </a:endParaRPr>
          </a:p>
          <a:p>
            <a:r>
              <a:rPr lang="en-GB" dirty="0" smtClean="0">
                <a:latin typeface="Letter-join Basic 33" panose="02000505000000020003" pitchFamily="50" charset="0"/>
              </a:rPr>
              <a:t>A filled, named water bottle should be brought in each day. No cordial or juice please.</a:t>
            </a:r>
            <a:endParaRPr lang="en-GB" dirty="0">
              <a:latin typeface="Letter-join Basic 33" panose="02000505000000020003" pitchFamily="50" charset="0"/>
            </a:endParaRPr>
          </a:p>
          <a:p>
            <a:endParaRPr lang="en-GB" dirty="0">
              <a:latin typeface="Letter-join Basic 33" panose="02000505000000020003" pitchFamily="50" charset="0"/>
            </a:endParaRPr>
          </a:p>
        </p:txBody>
      </p:sp>
      <p:pic>
        <p:nvPicPr>
          <p:cNvPr id="5" name="Picture 4" descr="Cranberry Homemade Granola Bars Recip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5274796" y="5056933"/>
            <a:ext cx="1371025" cy="2056538"/>
          </a:xfrm>
          <a:prstGeom prst="rect">
            <a:avLst/>
          </a:prstGeom>
        </p:spPr>
      </p:pic>
      <p:pic>
        <p:nvPicPr>
          <p:cNvPr id="6" name="Picture 5" descr="Fruit Basket | [Crewe] | Flick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89349" y="5377411"/>
            <a:ext cx="2088936" cy="1393304"/>
          </a:xfrm>
          <a:prstGeom prst="rect">
            <a:avLst/>
          </a:prstGeom>
        </p:spPr>
      </p:pic>
    </p:spTree>
    <p:extLst>
      <p:ext uri="{BB962C8B-B14F-4D97-AF65-F5344CB8AC3E}">
        <p14:creationId xmlns:p14="http://schemas.microsoft.com/office/powerpoint/2010/main" val="26238882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48264" y="8495700"/>
            <a:ext cx="3024336" cy="720080"/>
          </a:xfrm>
          <a:prstGeom prst="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539552" y="476672"/>
            <a:ext cx="8229600" cy="6048672"/>
          </a:xfrm>
        </p:spPr>
        <p:txBody>
          <a:bodyPr>
            <a:normAutofit/>
          </a:bodyPr>
          <a:lstStyle/>
          <a:p>
            <a:pPr>
              <a:buNone/>
            </a:pPr>
            <a:r>
              <a:rPr lang="en-GB" sz="4400" dirty="0" smtClean="0"/>
              <a:t> </a:t>
            </a:r>
          </a:p>
        </p:txBody>
      </p:sp>
      <p:sp>
        <p:nvSpPr>
          <p:cNvPr id="7" name="Rectangle 6"/>
          <p:cNvSpPr/>
          <p:nvPr/>
        </p:nvSpPr>
        <p:spPr>
          <a:xfrm>
            <a:off x="0" y="836712"/>
            <a:ext cx="7488832" cy="5570756"/>
          </a:xfrm>
          <a:prstGeom prst="rect">
            <a:avLst/>
          </a:prstGeom>
        </p:spPr>
        <p:txBody>
          <a:bodyPr wrap="square">
            <a:spAutoFit/>
          </a:bodyPr>
          <a:lstStyle/>
          <a:p>
            <a:r>
              <a:rPr lang="en-GB" sz="2800" dirty="0">
                <a:latin typeface="Letter-join Basic 33" panose="02000505000000020003" pitchFamily="50" charset="0"/>
              </a:rPr>
              <a:t>From Reception through to Year 6 we </a:t>
            </a:r>
            <a:r>
              <a:rPr lang="en-GB" sz="2800" dirty="0" smtClean="0">
                <a:latin typeface="Letter-join Basic 33" panose="02000505000000020003" pitchFamily="50" charset="0"/>
              </a:rPr>
              <a:t>use the </a:t>
            </a:r>
            <a:r>
              <a:rPr lang="en-GB" sz="2800" dirty="0">
                <a:latin typeface="Letter-join Basic 33" panose="02000505000000020003" pitchFamily="50" charset="0"/>
              </a:rPr>
              <a:t>cursive handwriting style. </a:t>
            </a:r>
            <a:endParaRPr lang="en-GB" sz="2800" dirty="0" smtClean="0">
              <a:latin typeface="Letter-join Basic 33" panose="02000505000000020003" pitchFamily="50" charset="0"/>
            </a:endParaRPr>
          </a:p>
          <a:p>
            <a:r>
              <a:rPr lang="en-GB" sz="2800" dirty="0" smtClean="0">
                <a:latin typeface="Letter-join Basic 33" panose="02000505000000020003" pitchFamily="50" charset="0"/>
              </a:rPr>
              <a:t>The </a:t>
            </a:r>
            <a:r>
              <a:rPr lang="en-GB" sz="2800" dirty="0">
                <a:latin typeface="Letter-join Basic 33" panose="02000505000000020003" pitchFamily="50" charset="0"/>
              </a:rPr>
              <a:t>aim of </a:t>
            </a:r>
            <a:r>
              <a:rPr lang="en-GB" sz="2800" dirty="0" smtClean="0">
                <a:latin typeface="Letter-join Basic 33" panose="02000505000000020003" pitchFamily="50" charset="0"/>
              </a:rPr>
              <a:t>this </a:t>
            </a:r>
            <a:r>
              <a:rPr lang="en-GB" sz="2800" dirty="0">
                <a:latin typeface="Letter-join Basic 33" panose="02000505000000020003" pitchFamily="50" charset="0"/>
              </a:rPr>
              <a:t>style is to increase fluency and improve speed and presentation. </a:t>
            </a:r>
          </a:p>
          <a:p>
            <a:endParaRPr lang="en-GB" sz="2800" dirty="0" smtClean="0">
              <a:latin typeface="Letter-join Basic 33" panose="02000505000000020003" pitchFamily="50" charset="0"/>
            </a:endParaRPr>
          </a:p>
          <a:p>
            <a:r>
              <a:rPr lang="en-GB" sz="2800" dirty="0" smtClean="0">
                <a:latin typeface="Letter-join Basic 33" panose="02000505000000020003" pitchFamily="50" charset="0"/>
              </a:rPr>
              <a:t>You </a:t>
            </a:r>
            <a:r>
              <a:rPr lang="en-GB" sz="2800" dirty="0">
                <a:latin typeface="Letter-join Basic 33" panose="02000505000000020003" pitchFamily="50" charset="0"/>
              </a:rPr>
              <a:t>will have access to the </a:t>
            </a:r>
            <a:r>
              <a:rPr lang="en-GB" sz="2800" dirty="0" smtClean="0">
                <a:latin typeface="Letter-join Basic 33" panose="02000505000000020003" pitchFamily="50" charset="0"/>
              </a:rPr>
              <a:t/>
            </a:r>
            <a:br>
              <a:rPr lang="en-GB" sz="2800" dirty="0" smtClean="0">
                <a:latin typeface="Letter-join Basic 33" panose="02000505000000020003" pitchFamily="50" charset="0"/>
              </a:rPr>
            </a:br>
            <a:r>
              <a:rPr lang="en-GB" sz="2800" dirty="0" smtClean="0">
                <a:latin typeface="Letter-join Basic 33" panose="02000505000000020003" pitchFamily="50" charset="0"/>
              </a:rPr>
              <a:t>website </a:t>
            </a:r>
            <a:r>
              <a:rPr lang="en-GB" sz="2800" dirty="0">
                <a:latin typeface="Letter-join Basic 33" panose="02000505000000020003" pitchFamily="50" charset="0"/>
              </a:rPr>
              <a:t>at home:</a:t>
            </a:r>
          </a:p>
          <a:p>
            <a:r>
              <a:rPr lang="en-GB" sz="2800" dirty="0" smtClean="0">
                <a:latin typeface="Letter-join Basic 33" panose="02000505000000020003" pitchFamily="50" charset="0"/>
              </a:rPr>
              <a:t>	</a:t>
            </a:r>
            <a:r>
              <a:rPr lang="en-GB" sz="2800" b="1" dirty="0" smtClean="0">
                <a:latin typeface="Letter-join Basic 33" panose="02000505000000020003" pitchFamily="50" charset="0"/>
              </a:rPr>
              <a:t>Username</a:t>
            </a:r>
            <a:r>
              <a:rPr lang="en-GB" sz="2800" b="1" dirty="0">
                <a:latin typeface="Letter-join Basic 33" panose="02000505000000020003" pitchFamily="50" charset="0"/>
              </a:rPr>
              <a:t>:	else</a:t>
            </a:r>
          </a:p>
          <a:p>
            <a:r>
              <a:rPr lang="en-GB" sz="2800" b="1" dirty="0" smtClean="0">
                <a:latin typeface="Letter-join Basic 33" panose="02000505000000020003" pitchFamily="50" charset="0"/>
              </a:rPr>
              <a:t>	Password</a:t>
            </a:r>
            <a:r>
              <a:rPr lang="en-GB" sz="2800" b="1" dirty="0">
                <a:latin typeface="Letter-join Basic 33" panose="02000505000000020003" pitchFamily="50" charset="0"/>
              </a:rPr>
              <a:t>:	</a:t>
            </a:r>
            <a:r>
              <a:rPr lang="en-GB" sz="2800" b="1" dirty="0" err="1" smtClean="0">
                <a:latin typeface="Letter-join Basic 33" panose="02000505000000020003" pitchFamily="50" charset="0"/>
              </a:rPr>
              <a:t>nham</a:t>
            </a:r>
            <a:endParaRPr lang="en-GB" sz="2800" b="1" dirty="0">
              <a:latin typeface="Letter-join Basic 33" panose="02000505000000020003" pitchFamily="50" charset="0"/>
            </a:endParaRPr>
          </a:p>
          <a:p>
            <a:r>
              <a:rPr lang="en-GB" sz="2800" dirty="0">
                <a:latin typeface="Letter-join Basic 33" panose="02000505000000020003" pitchFamily="50" charset="0"/>
              </a:rPr>
              <a:t>If there are any problems with access at </a:t>
            </a:r>
            <a:r>
              <a:rPr lang="en-GB" sz="2800" dirty="0" smtClean="0">
                <a:latin typeface="Letter-join Basic 33" panose="02000505000000020003" pitchFamily="50" charset="0"/>
              </a:rPr>
              <a:t>home, please </a:t>
            </a:r>
            <a:r>
              <a:rPr lang="en-GB" sz="2800" dirty="0">
                <a:latin typeface="Letter-join Basic 33" panose="02000505000000020003" pitchFamily="50" charset="0"/>
              </a:rPr>
              <a:t>let </a:t>
            </a:r>
            <a:r>
              <a:rPr lang="en-GB" sz="2800" dirty="0" smtClean="0">
                <a:latin typeface="Letter-join Basic 33" panose="02000505000000020003" pitchFamily="50" charset="0"/>
              </a:rPr>
              <a:t>us know.</a:t>
            </a:r>
            <a:endParaRPr lang="en-GB" sz="2800" dirty="0">
              <a:latin typeface="Letter-join Basic 33" panose="02000505000000020003" pitchFamily="50" charset="0"/>
            </a:endParaRPr>
          </a:p>
          <a:p>
            <a:endParaRPr lang="en-GB" sz="2400" dirty="0">
              <a:latin typeface="Letter-join Basic 33" panose="02000505000000020003" pitchFamily="50" charset="0"/>
            </a:endParaRPr>
          </a:p>
          <a:p>
            <a:r>
              <a:rPr lang="en-GB" sz="2400" dirty="0">
                <a:latin typeface="Letter-join Basic 33" panose="02000505000000020003" pitchFamily="50" charset="0"/>
                <a:hlinkClick r:id="rId3"/>
              </a:rPr>
              <a:t>http://</a:t>
            </a:r>
            <a:r>
              <a:rPr lang="en-GB" sz="2400" dirty="0" smtClean="0">
                <a:latin typeface="Letter-join Basic 33" panose="02000505000000020003" pitchFamily="50" charset="0"/>
                <a:hlinkClick r:id="rId3"/>
              </a:rPr>
              <a:t>www.letter-join.co.uk</a:t>
            </a:r>
            <a:r>
              <a:rPr lang="en-GB" sz="2400" dirty="0" smtClean="0">
                <a:latin typeface="Letter-join Basic 33" panose="02000505000000020003" pitchFamily="50" charset="0"/>
              </a:rPr>
              <a:t> </a:t>
            </a:r>
            <a:endParaRPr lang="en-GB" sz="2400" dirty="0">
              <a:latin typeface="Letter-join Basic 33" panose="02000505000000020003" pitchFamily="50" charset="0"/>
            </a:endParaRPr>
          </a:p>
        </p:txBody>
      </p:sp>
      <p:sp>
        <p:nvSpPr>
          <p:cNvPr id="9" name="Title 1"/>
          <p:cNvSpPr txBox="1">
            <a:spLocks/>
          </p:cNvSpPr>
          <p:nvPr/>
        </p:nvSpPr>
        <p:spPr>
          <a:xfrm>
            <a:off x="2051720" y="-287995"/>
            <a:ext cx="4896544" cy="13716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u="sng" dirty="0" smtClean="0">
                <a:latin typeface="Letter-join Basic 33" panose="02000505000000020003" pitchFamily="50" charset="0"/>
              </a:rPr>
              <a:t>Handwriting</a:t>
            </a:r>
            <a:r>
              <a:rPr lang="en-GB" u="sng" dirty="0" smtClean="0">
                <a:latin typeface="Letter-join 33" panose="02000805000000020003" pitchFamily="50" charset="0"/>
              </a:rPr>
              <a:t> </a:t>
            </a:r>
            <a:endParaRPr lang="en-GB" u="sng" dirty="0">
              <a:latin typeface="Letter-join 33" panose="02000805000000020003" pitchFamily="50" charset="0"/>
            </a:endParaRPr>
          </a:p>
        </p:txBody>
      </p:sp>
      <p:pic>
        <p:nvPicPr>
          <p:cNvPr id="5" name="Picture 4"/>
          <p:cNvPicPr>
            <a:picLocks noChangeAspect="1"/>
          </p:cNvPicPr>
          <p:nvPr/>
        </p:nvPicPr>
        <p:blipFill rotWithShape="1">
          <a:blip r:embed="rId4"/>
          <a:srcRect l="33486" t="27783" r="34190" b="9275"/>
          <a:stretch/>
        </p:blipFill>
        <p:spPr>
          <a:xfrm>
            <a:off x="6710345" y="2289942"/>
            <a:ext cx="2254143" cy="2467771"/>
          </a:xfrm>
          <a:prstGeom prst="rect">
            <a:avLst/>
          </a:prstGeom>
        </p:spPr>
      </p:pic>
    </p:spTree>
    <p:extLst>
      <p:ext uri="{BB962C8B-B14F-4D97-AF65-F5344CB8AC3E}">
        <p14:creationId xmlns:p14="http://schemas.microsoft.com/office/powerpoint/2010/main" val="24112440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71400"/>
            <a:ext cx="8568952" cy="6603578"/>
          </a:xfrm>
        </p:spPr>
        <p:txBody>
          <a:bodyPr>
            <a:normAutofit/>
          </a:bodyPr>
          <a:lstStyle/>
          <a:p>
            <a:pPr>
              <a:lnSpc>
                <a:spcPct val="120000"/>
              </a:lnSpc>
              <a:buNone/>
            </a:pPr>
            <a:endParaRPr lang="en-GB" sz="1500" dirty="0" smtClean="0">
              <a:latin typeface="Letter-join Basic 33" panose="02000505000000020003" pitchFamily="50" charset="0"/>
            </a:endParaRPr>
          </a:p>
          <a:p>
            <a:pPr marL="0" indent="0" algn="ctr">
              <a:lnSpc>
                <a:spcPct val="120000"/>
              </a:lnSpc>
              <a:buNone/>
            </a:pPr>
            <a:r>
              <a:rPr lang="en-GB" sz="4300" u="sng" dirty="0" smtClean="0">
                <a:latin typeface="Letter-join Basic 33" panose="02000505000000020003" pitchFamily="50" charset="0"/>
              </a:rPr>
              <a:t>More ways to support your child</a:t>
            </a:r>
          </a:p>
          <a:p>
            <a:pPr marL="0" indent="0" algn="ctr">
              <a:lnSpc>
                <a:spcPct val="120000"/>
              </a:lnSpc>
              <a:buNone/>
            </a:pPr>
            <a:endParaRPr lang="en-GB" sz="4300" u="sng" dirty="0" smtClean="0">
              <a:latin typeface="Letter-join Basic 33" panose="02000505000000020003" pitchFamily="50" charset="0"/>
            </a:endParaRPr>
          </a:p>
          <a:p>
            <a:r>
              <a:rPr lang="en-GB" sz="3600" dirty="0">
                <a:latin typeface="Letter-join Basic 33" panose="02000505000000020003" pitchFamily="50" charset="0"/>
              </a:rPr>
              <a:t>Read </a:t>
            </a:r>
            <a:r>
              <a:rPr lang="en-GB" sz="3600" dirty="0" smtClean="0">
                <a:latin typeface="Letter-join Basic 33" panose="02000505000000020003" pitchFamily="50" charset="0"/>
              </a:rPr>
              <a:t>with them regularly </a:t>
            </a:r>
          </a:p>
          <a:p>
            <a:r>
              <a:rPr lang="en-GB" sz="3600" dirty="0" smtClean="0">
                <a:latin typeface="Letter-join Basic 33" panose="02000505000000020003" pitchFamily="50" charset="0"/>
              </a:rPr>
              <a:t>Ask them about their learning</a:t>
            </a:r>
          </a:p>
          <a:p>
            <a:r>
              <a:rPr lang="en-GB" sz="3600" dirty="0" smtClean="0">
                <a:latin typeface="Letter-join Basic 33" panose="02000505000000020003" pitchFamily="50" charset="0"/>
              </a:rPr>
              <a:t>A </a:t>
            </a:r>
            <a:r>
              <a:rPr lang="en-GB" sz="3600" dirty="0">
                <a:latin typeface="Letter-join Basic 33" panose="02000505000000020003" pitchFamily="50" charset="0"/>
              </a:rPr>
              <a:t>good night’s </a:t>
            </a:r>
            <a:r>
              <a:rPr lang="en-GB" sz="3600" dirty="0" smtClean="0">
                <a:latin typeface="Letter-join Basic 33" panose="02000505000000020003" pitchFamily="50" charset="0"/>
              </a:rPr>
              <a:t>sleep and a healthy snack for school! </a:t>
            </a:r>
          </a:p>
          <a:p>
            <a:r>
              <a:rPr lang="en-GB" sz="3600" dirty="0" smtClean="0">
                <a:latin typeface="Letter-join Basic 33" panose="02000505000000020003" pitchFamily="50" charset="0"/>
              </a:rPr>
              <a:t>Help them to practise their times tables and spelling every week</a:t>
            </a:r>
            <a:endParaRPr lang="en-GB" sz="3600" dirty="0">
              <a:latin typeface="Letter-join Basic 33" panose="02000505000000020003" pitchFamily="50" charset="0"/>
            </a:endParaRPr>
          </a:p>
          <a:p>
            <a:r>
              <a:rPr lang="en-GB" sz="3600" dirty="0" smtClean="0">
                <a:latin typeface="Letter-join Basic 33" panose="02000505000000020003" pitchFamily="50" charset="0"/>
              </a:rPr>
              <a:t>Monitor </a:t>
            </a:r>
            <a:r>
              <a:rPr lang="en-GB" sz="3600" dirty="0">
                <a:latin typeface="Letter-join Basic 33" panose="02000505000000020003" pitchFamily="50" charset="0"/>
              </a:rPr>
              <a:t>time </a:t>
            </a:r>
            <a:r>
              <a:rPr lang="en-GB" sz="3600" dirty="0" smtClean="0">
                <a:latin typeface="Letter-join Basic 33" panose="02000505000000020003" pitchFamily="50" charset="0"/>
              </a:rPr>
              <a:t>online - e-safety</a:t>
            </a:r>
            <a:endParaRPr lang="en-GB" sz="3500" dirty="0" smtClean="0">
              <a:latin typeface="Letter-join 33" panose="02000805000000020003" pitchFamily="50" charset="0"/>
            </a:endParaRPr>
          </a:p>
          <a:p>
            <a:pPr>
              <a:lnSpc>
                <a:spcPct val="120000"/>
              </a:lnSpc>
              <a:buFontTx/>
              <a:buChar char="-"/>
            </a:pPr>
            <a:endParaRPr lang="en-GB" dirty="0">
              <a:latin typeface="Letter-join 33" panose="02000805000000020003" pitchFamily="50" charset="0"/>
            </a:endParaRPr>
          </a:p>
          <a:p>
            <a:pPr>
              <a:lnSpc>
                <a:spcPct val="120000"/>
              </a:lnSpc>
              <a:buFontTx/>
              <a:buChar char="-"/>
            </a:pPr>
            <a:endParaRPr lang="en-GB" sz="2800" dirty="0">
              <a:latin typeface="Letter-join 33" panose="02000805000000020003" pitchFamily="50" charset="0"/>
            </a:endParaRPr>
          </a:p>
        </p:txBody>
      </p:sp>
    </p:spTree>
    <p:extLst>
      <p:ext uri="{BB962C8B-B14F-4D97-AF65-F5344CB8AC3E}">
        <p14:creationId xmlns:p14="http://schemas.microsoft.com/office/powerpoint/2010/main" val="42101777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1400"/>
            <a:ext cx="8229600" cy="1143000"/>
          </a:xfrm>
        </p:spPr>
        <p:txBody>
          <a:bodyPr/>
          <a:lstStyle/>
          <a:p>
            <a:r>
              <a:rPr lang="en-GB" dirty="0" smtClean="0">
                <a:latin typeface="Letter-join Basic 33" panose="02000505000000020003" pitchFamily="50" charset="0"/>
              </a:rPr>
              <a:t>Other information</a:t>
            </a:r>
            <a:endParaRPr lang="en-GB" dirty="0">
              <a:latin typeface="Letter-join Basic 33" panose="02000505000000020003" pitchFamily="50" charset="0"/>
            </a:endParaRPr>
          </a:p>
        </p:txBody>
      </p:sp>
      <p:sp>
        <p:nvSpPr>
          <p:cNvPr id="3" name="Content Placeholder 2"/>
          <p:cNvSpPr>
            <a:spLocks noGrp="1"/>
          </p:cNvSpPr>
          <p:nvPr>
            <p:ph idx="1"/>
          </p:nvPr>
        </p:nvSpPr>
        <p:spPr>
          <a:xfrm>
            <a:off x="457200" y="836712"/>
            <a:ext cx="8229600" cy="4525963"/>
          </a:xfrm>
        </p:spPr>
        <p:txBody>
          <a:bodyPr>
            <a:noAutofit/>
          </a:bodyPr>
          <a:lstStyle/>
          <a:p>
            <a:r>
              <a:rPr lang="en-GB" sz="2500" b="1" dirty="0" smtClean="0">
                <a:latin typeface="Letter-join Basic 33" panose="02000505000000020003" pitchFamily="50" charset="0"/>
              </a:rPr>
              <a:t>Please check </a:t>
            </a:r>
            <a:r>
              <a:rPr lang="en-GB" sz="2500" b="1" dirty="0">
                <a:latin typeface="Letter-join Basic 33" panose="02000505000000020003" pitchFamily="50" charset="0"/>
              </a:rPr>
              <a:t>your parent mail </a:t>
            </a:r>
            <a:r>
              <a:rPr lang="en-GB" sz="2500" b="1" dirty="0" smtClean="0">
                <a:latin typeface="Letter-join Basic 33" panose="02000505000000020003" pitchFamily="50" charset="0"/>
              </a:rPr>
              <a:t>regularly as important messages are sent this way</a:t>
            </a:r>
            <a:r>
              <a:rPr lang="en-GB" sz="2500" b="1" dirty="0" smtClean="0">
                <a:latin typeface="Letter-join Basic 33" panose="02000505000000020003" pitchFamily="50" charset="0"/>
              </a:rPr>
              <a:t>.</a:t>
            </a:r>
            <a:endParaRPr lang="en-GB" sz="2500" dirty="0" smtClean="0">
              <a:latin typeface="Letterjoin-Air Plus 33" panose="02000805000000020003" pitchFamily="50" charset="0"/>
            </a:endParaRPr>
          </a:p>
          <a:p>
            <a:r>
              <a:rPr lang="en-GB" sz="2500" dirty="0" smtClean="0">
                <a:latin typeface="Letter-join Basic 33" panose="02000505000000020003" pitchFamily="50" charset="0"/>
              </a:rPr>
              <a:t>Please keep up to date with information shared on our school website and the weekly newsletters. </a:t>
            </a:r>
            <a:endParaRPr lang="en-GB" sz="2500" dirty="0">
              <a:latin typeface="Letter-join Basic 33" panose="02000505000000020003" pitchFamily="50" charset="0"/>
            </a:endParaRPr>
          </a:p>
          <a:p>
            <a:r>
              <a:rPr lang="en-GB" sz="2500" dirty="0" smtClean="0">
                <a:latin typeface="Letter-join Basic 33" panose="02000505000000020003" pitchFamily="50" charset="0"/>
              </a:rPr>
              <a:t>Toys and special belongings should not come into school.</a:t>
            </a:r>
          </a:p>
          <a:p>
            <a:r>
              <a:rPr lang="en-GB" sz="2500" dirty="0" smtClean="0">
                <a:latin typeface="Letter-join Basic 33" panose="02000505000000020003" pitchFamily="50" charset="0"/>
              </a:rPr>
              <a:t>Correct uniform must be worn; no hoop/sleeper earrings and hairbands must be functional and discrete in appropriate colours.</a:t>
            </a:r>
          </a:p>
          <a:p>
            <a:r>
              <a:rPr lang="en-GB" sz="2500" dirty="0" smtClean="0">
                <a:latin typeface="Letter-join Basic 33" panose="02000505000000020003" pitchFamily="50" charset="0"/>
              </a:rPr>
              <a:t>Pencil cases should be functional and not a distraction</a:t>
            </a:r>
            <a:r>
              <a:rPr lang="en-GB" sz="2500" dirty="0" smtClean="0">
                <a:latin typeface="Letter-join Basic 33" panose="02000505000000020003" pitchFamily="50" charset="0"/>
              </a:rPr>
              <a:t>.</a:t>
            </a:r>
          </a:p>
          <a:p>
            <a:r>
              <a:rPr lang="en-GB" sz="2500" dirty="0" smtClean="0">
                <a:latin typeface="Letter-join Basic 33" panose="02000505000000020003" pitchFamily="50" charset="0"/>
              </a:rPr>
              <a:t>The Hub Team are having a coffee morning on Thursday 17</a:t>
            </a:r>
            <a:r>
              <a:rPr lang="en-GB" sz="2500" baseline="30000" dirty="0" smtClean="0">
                <a:latin typeface="Letter-join Basic 33" panose="02000505000000020003" pitchFamily="50" charset="0"/>
              </a:rPr>
              <a:t>th</a:t>
            </a:r>
            <a:r>
              <a:rPr lang="en-GB" sz="2500" dirty="0" smtClean="0">
                <a:latin typeface="Letter-join Basic 33" panose="02000505000000020003" pitchFamily="50" charset="0"/>
              </a:rPr>
              <a:t> September at 8.45. Come along to meet Kirsty Rose, an autism specialist who will be talking about how to support your child and any concerns you may have.</a:t>
            </a:r>
          </a:p>
          <a:p>
            <a:r>
              <a:rPr lang="en-GB" sz="2500" dirty="0" smtClean="0">
                <a:latin typeface="Letter-join Basic 33" panose="02000505000000020003" pitchFamily="50" charset="0"/>
              </a:rPr>
              <a:t>One Plan evening is Wednesday 14</a:t>
            </a:r>
            <a:r>
              <a:rPr lang="en-GB" sz="2500" baseline="30000" dirty="0" smtClean="0">
                <a:latin typeface="Letter-join Basic 33" panose="02000505000000020003" pitchFamily="50" charset="0"/>
              </a:rPr>
              <a:t>th</a:t>
            </a:r>
            <a:r>
              <a:rPr lang="en-GB" sz="2500" dirty="0" smtClean="0">
                <a:latin typeface="Letter-join Basic 33" panose="02000505000000020003" pitchFamily="50" charset="0"/>
              </a:rPr>
              <a:t> October.</a:t>
            </a:r>
            <a:endParaRPr lang="en-GB" sz="2500" dirty="0" smtClean="0">
              <a:latin typeface="Letter-join Basic 33" panose="02000505000000020003" pitchFamily="50" charset="0"/>
            </a:endParaRPr>
          </a:p>
          <a:p>
            <a:pPr marL="0" indent="0">
              <a:buNone/>
            </a:pPr>
            <a:endParaRPr lang="en-GB" sz="2500" dirty="0" smtClean="0">
              <a:latin typeface="Letter-join Basic 33" panose="02000505000000020003" pitchFamily="50" charset="0"/>
            </a:endParaRPr>
          </a:p>
          <a:p>
            <a:endParaRPr lang="en-GB" sz="2500" dirty="0" smtClean="0">
              <a:latin typeface="Letterjoin-Air Plus 33" panose="02000805000000020003" pitchFamily="50" charset="0"/>
            </a:endParaRPr>
          </a:p>
        </p:txBody>
      </p:sp>
    </p:spTree>
    <p:extLst>
      <p:ext uri="{BB962C8B-B14F-4D97-AF65-F5344CB8AC3E}">
        <p14:creationId xmlns:p14="http://schemas.microsoft.com/office/powerpoint/2010/main" val="8998774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7955450" y="4672743"/>
            <a:ext cx="1074172" cy="1257300"/>
          </a:xfrm>
          <a:prstGeom prst="rect">
            <a:avLst/>
          </a:prstGeom>
        </p:spPr>
      </p:pic>
      <p:sp>
        <p:nvSpPr>
          <p:cNvPr id="2" name="Title 1"/>
          <p:cNvSpPr>
            <a:spLocks noGrp="1"/>
          </p:cNvSpPr>
          <p:nvPr>
            <p:ph type="title"/>
          </p:nvPr>
        </p:nvSpPr>
        <p:spPr>
          <a:xfrm>
            <a:off x="541580" y="776081"/>
            <a:ext cx="7886700" cy="994172"/>
          </a:xfrm>
        </p:spPr>
        <p:txBody>
          <a:bodyPr>
            <a:normAutofit/>
          </a:bodyPr>
          <a:lstStyle/>
          <a:p>
            <a:pPr algn="ctr"/>
            <a:r>
              <a:rPr lang="en-GB" sz="4050" b="1" dirty="0">
                <a:ln w="22225">
                  <a:solidFill>
                    <a:srgbClr val="B7FFB7"/>
                  </a:solidFill>
                  <a:prstDash val="solid"/>
                </a:ln>
                <a:solidFill>
                  <a:srgbClr val="006600"/>
                </a:solidFill>
              </a:rPr>
              <a:t>Renaissance Reading </a:t>
            </a:r>
            <a:endParaRPr lang="en-GB" sz="4050" b="1" dirty="0">
              <a:ln w="22225">
                <a:solidFill>
                  <a:srgbClr val="B7FFB7"/>
                </a:solidFill>
                <a:prstDash val="solid"/>
              </a:ln>
              <a:solidFill>
                <a:srgbClr val="006600"/>
              </a:solidFill>
            </a:endParaRPr>
          </a:p>
        </p:txBody>
      </p:sp>
      <p:pic>
        <p:nvPicPr>
          <p:cNvPr id="13" name="Picture 12"/>
          <p:cNvPicPr/>
          <p:nvPr/>
        </p:nvPicPr>
        <p:blipFill>
          <a:blip r:embed="rId4" cstate="print">
            <a:extLst>
              <a:ext uri="{28A0092B-C50C-407E-A947-70E740481C1C}">
                <a14:useLocalDpi xmlns:a14="http://schemas.microsoft.com/office/drawing/2010/main" val="0"/>
              </a:ext>
            </a:extLst>
          </a:blip>
          <a:stretch>
            <a:fillRect/>
          </a:stretch>
        </p:blipFill>
        <p:spPr>
          <a:xfrm>
            <a:off x="216036" y="870609"/>
            <a:ext cx="1502206" cy="899644"/>
          </a:xfrm>
          <a:prstGeom prst="rect">
            <a:avLst/>
          </a:prstGeom>
        </p:spPr>
      </p:pic>
      <p:pic>
        <p:nvPicPr>
          <p:cNvPr id="3074" name="Picture 2" descr="Renaissance Accelerated Reader Bewertungen 2026: Details, Preise ..."/>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01443" y="870610"/>
            <a:ext cx="1533215" cy="804938"/>
          </a:xfrm>
          <a:prstGeom prst="rect">
            <a:avLst/>
          </a:prstGeom>
          <a:noFill/>
          <a:extLst>
            <a:ext uri="{909E8E84-426E-40DD-AFC4-6F175D3DCCD1}">
              <a14:hiddenFill xmlns:a14="http://schemas.microsoft.com/office/drawing/2010/main">
                <a:solidFill>
                  <a:srgbClr val="FFFFFF"/>
                </a:solidFill>
              </a14:hiddenFill>
            </a:ext>
          </a:extLst>
        </p:spPr>
      </p:pic>
      <p:sp>
        <p:nvSpPr>
          <p:cNvPr id="11" name="Rounded Rectangle 10"/>
          <p:cNvSpPr/>
          <p:nvPr/>
        </p:nvSpPr>
        <p:spPr>
          <a:xfrm>
            <a:off x="241955" y="1712361"/>
            <a:ext cx="3862646" cy="3711812"/>
          </a:xfrm>
          <a:prstGeom prst="round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u="sng" dirty="0"/>
              <a:t>In School </a:t>
            </a:r>
          </a:p>
          <a:p>
            <a:r>
              <a:rPr lang="en-GB" sz="1350" dirty="0"/>
              <a:t>Star Reading is a computer-based assessment used to determine your child's reading level. It continually adjusts the difficulty of questions based on your child's </a:t>
            </a:r>
            <a:r>
              <a:rPr lang="en-GB" sz="1350" dirty="0"/>
              <a:t>responses</a:t>
            </a:r>
          </a:p>
          <a:p>
            <a:endParaRPr lang="en-GB" sz="1350" dirty="0"/>
          </a:p>
          <a:p>
            <a:r>
              <a:rPr lang="en-GB" sz="1350" dirty="0"/>
              <a:t>This then gives our child a reading age which is used to allocate a ZPD (zone of proximal development) range. This indicates the range of books that are suitable for your child’s reading level. </a:t>
            </a:r>
          </a:p>
          <a:p>
            <a:endParaRPr lang="en-GB" sz="1350" dirty="0"/>
          </a:p>
          <a:p>
            <a:r>
              <a:rPr lang="en-GB" sz="1350" dirty="0"/>
              <a:t>This ensures that your child is choosing books which support progression and offer challenge while not reducing confidence or enjoyment. </a:t>
            </a:r>
          </a:p>
        </p:txBody>
      </p:sp>
      <p:sp>
        <p:nvSpPr>
          <p:cNvPr id="12" name="Rounded Rectangle 11"/>
          <p:cNvSpPr/>
          <p:nvPr/>
        </p:nvSpPr>
        <p:spPr>
          <a:xfrm>
            <a:off x="4522201" y="1735101"/>
            <a:ext cx="3862646" cy="3657146"/>
          </a:xfrm>
          <a:prstGeom prst="roundRect">
            <a:avLst/>
          </a:prstGeom>
          <a:solidFill>
            <a:srgbClr val="B7FF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t"/>
            <a:r>
              <a:rPr lang="en-GB" sz="1350" b="1" u="sng" dirty="0">
                <a:solidFill>
                  <a:schemeClr val="tx1"/>
                </a:solidFill>
              </a:rPr>
              <a:t>At Home </a:t>
            </a:r>
          </a:p>
          <a:p>
            <a:pPr fontAlgn="t"/>
            <a:r>
              <a:rPr lang="en-GB" sz="1350" dirty="0">
                <a:solidFill>
                  <a:schemeClr val="tx1"/>
                </a:solidFill>
              </a:rPr>
              <a:t>Your child should complete an Accelerated Reader quiz after finishing every book.</a:t>
            </a:r>
          </a:p>
          <a:p>
            <a:pPr fontAlgn="t"/>
            <a:endParaRPr lang="en-GB" sz="1350" dirty="0">
              <a:solidFill>
                <a:schemeClr val="tx1"/>
              </a:solidFill>
            </a:endParaRPr>
          </a:p>
          <a:p>
            <a:pPr fontAlgn="t"/>
            <a:r>
              <a:rPr lang="en-GB" sz="1350" dirty="0">
                <a:solidFill>
                  <a:schemeClr val="tx1"/>
                </a:solidFill>
              </a:rPr>
              <a:t>Quiz results do not immediately change a child's reading level or ZPD, but regular quizzing builds confidence, develops comprehension skills, and helps children become familiar with the quiz format before their next STAR Reading Test. </a:t>
            </a:r>
          </a:p>
          <a:p>
            <a:pPr fontAlgn="t"/>
            <a:endParaRPr lang="en-GB" sz="1350" dirty="0">
              <a:solidFill>
                <a:schemeClr val="tx1"/>
              </a:solidFill>
            </a:endParaRPr>
          </a:p>
          <a:p>
            <a:pPr fontAlgn="t"/>
            <a:r>
              <a:rPr lang="en-GB" sz="1350" dirty="0">
                <a:solidFill>
                  <a:schemeClr val="tx1"/>
                </a:solidFill>
              </a:rPr>
              <a:t>To ensure an accurate assessment of reading ability, all quizzes should be completed without adult support and on books your child has read independently. Shared reading books, such as bedtime stories, should not be quizzed.</a:t>
            </a:r>
            <a:endParaRPr lang="en-GB" sz="1350" dirty="0">
              <a:solidFill>
                <a:schemeClr val="tx1"/>
              </a:solidFill>
            </a:endParaRPr>
          </a:p>
        </p:txBody>
      </p:sp>
      <p:sp>
        <p:nvSpPr>
          <p:cNvPr id="5" name="TextBox 4"/>
          <p:cNvSpPr txBox="1"/>
          <p:nvPr/>
        </p:nvSpPr>
        <p:spPr>
          <a:xfrm>
            <a:off x="423604" y="5445295"/>
            <a:ext cx="7961243" cy="507831"/>
          </a:xfrm>
          <a:prstGeom prst="rect">
            <a:avLst/>
          </a:prstGeom>
          <a:noFill/>
        </p:spPr>
        <p:txBody>
          <a:bodyPr wrap="square" rtlCol="0">
            <a:spAutoFit/>
          </a:bodyPr>
          <a:lstStyle/>
          <a:p>
            <a:r>
              <a:rPr lang="en-GB" sz="1350" dirty="0"/>
              <a:t>Children grow virtual flowers by successfully completing quizzes. For every flower grown, children earn </a:t>
            </a:r>
            <a:r>
              <a:rPr lang="en-GB" sz="1350" dirty="0"/>
              <a:t>5 marbles </a:t>
            </a:r>
            <a:r>
              <a:rPr lang="en-GB" sz="1350" dirty="0"/>
              <a:t>celebrating their reading effort. </a:t>
            </a:r>
          </a:p>
        </p:txBody>
      </p:sp>
    </p:spTree>
    <p:extLst>
      <p:ext uri="{BB962C8B-B14F-4D97-AF65-F5344CB8AC3E}">
        <p14:creationId xmlns:p14="http://schemas.microsoft.com/office/powerpoint/2010/main" val="23433203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Atom Learning</a:t>
            </a:r>
            <a:endParaRPr lang="en-GB" dirty="0"/>
          </a:p>
        </p:txBody>
      </p:sp>
      <p:sp>
        <p:nvSpPr>
          <p:cNvPr id="3" name="Content Placeholder 2"/>
          <p:cNvSpPr>
            <a:spLocks noGrp="1"/>
          </p:cNvSpPr>
          <p:nvPr>
            <p:ph idx="1"/>
          </p:nvPr>
        </p:nvSpPr>
        <p:spPr/>
        <p:txBody>
          <a:bodyPr/>
          <a:lstStyle/>
          <a:p>
            <a:r>
              <a:rPr lang="en-GB" dirty="0" smtClean="0"/>
              <a:t> </a:t>
            </a:r>
            <a:endParaRPr lang="en-GB" dirty="0"/>
          </a:p>
        </p:txBody>
      </p:sp>
      <p:pic>
        <p:nvPicPr>
          <p:cNvPr id="4" name="Picture 3"/>
          <p:cNvPicPr>
            <a:picLocks noChangeAspect="1"/>
          </p:cNvPicPr>
          <p:nvPr/>
        </p:nvPicPr>
        <p:blipFill>
          <a:blip r:embed="rId3"/>
          <a:stretch>
            <a:fillRect/>
          </a:stretch>
        </p:blipFill>
        <p:spPr>
          <a:xfrm>
            <a:off x="280895" y="1600200"/>
            <a:ext cx="8582210" cy="4288767"/>
          </a:xfrm>
          <a:prstGeom prst="rect">
            <a:avLst/>
          </a:prstGeom>
        </p:spPr>
      </p:pic>
    </p:spTree>
    <p:extLst>
      <p:ext uri="{BB962C8B-B14F-4D97-AF65-F5344CB8AC3E}">
        <p14:creationId xmlns:p14="http://schemas.microsoft.com/office/powerpoint/2010/main" val="12431889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176866" y="915337"/>
            <a:ext cx="6798734" cy="130386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mtClean="0"/>
              <a:t>Our Website</a:t>
            </a:r>
            <a:endParaRPr lang="en-GB" dirty="0"/>
          </a:p>
        </p:txBody>
      </p:sp>
      <p:sp>
        <p:nvSpPr>
          <p:cNvPr id="4" name="Content Placeholder 2"/>
          <p:cNvSpPr txBox="1">
            <a:spLocks/>
          </p:cNvSpPr>
          <p:nvPr/>
        </p:nvSpPr>
        <p:spPr>
          <a:xfrm>
            <a:off x="1176865" y="2490135"/>
            <a:ext cx="6798736" cy="3444997"/>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dirty="0" smtClean="0">
                <a:hlinkClick r:id="rId2"/>
              </a:rPr>
              <a:t>Curriculum | </a:t>
            </a:r>
            <a:r>
              <a:rPr lang="en-GB" dirty="0" err="1" smtClean="0">
                <a:hlinkClick r:id="rId2"/>
              </a:rPr>
              <a:t>Elsenham</a:t>
            </a:r>
            <a:r>
              <a:rPr lang="en-GB" dirty="0" smtClean="0">
                <a:hlinkClick r:id="rId2"/>
              </a:rPr>
              <a:t> C. of E. Primary School</a:t>
            </a:r>
            <a:endParaRPr lang="en-GB" dirty="0" smtClean="0"/>
          </a:p>
          <a:p>
            <a:endParaRPr lang="en-GB" dirty="0" smtClean="0"/>
          </a:p>
          <a:p>
            <a:endParaRPr lang="en-GB" dirty="0"/>
          </a:p>
        </p:txBody>
      </p:sp>
    </p:spTree>
    <p:extLst>
      <p:ext uri="{BB962C8B-B14F-4D97-AF65-F5344CB8AC3E}">
        <p14:creationId xmlns:p14="http://schemas.microsoft.com/office/powerpoint/2010/main" val="3082313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176866" y="915337"/>
            <a:ext cx="6798734" cy="130386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E-Safety – 2 Johns</a:t>
            </a:r>
            <a:endParaRPr lang="en-GB" dirty="0"/>
          </a:p>
        </p:txBody>
      </p:sp>
      <p:sp>
        <p:nvSpPr>
          <p:cNvPr id="4" name="Content Placeholder 2"/>
          <p:cNvSpPr txBox="1">
            <a:spLocks/>
          </p:cNvSpPr>
          <p:nvPr/>
        </p:nvSpPr>
        <p:spPr>
          <a:xfrm>
            <a:off x="1176865" y="2490135"/>
            <a:ext cx="6798736" cy="3444997"/>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dirty="0">
                <a:hlinkClick r:id="rId2"/>
              </a:rPr>
              <a:t>Home - </a:t>
            </a:r>
            <a:r>
              <a:rPr lang="en-GB" dirty="0" err="1">
                <a:hlinkClick r:id="rId2"/>
              </a:rPr>
              <a:t>eSafety</a:t>
            </a:r>
            <a:r>
              <a:rPr lang="en-GB" dirty="0">
                <a:hlinkClick r:id="rId2"/>
              </a:rPr>
              <a:t> </a:t>
            </a:r>
            <a:r>
              <a:rPr lang="en-GB" dirty="0" smtClean="0">
                <a:hlinkClick r:id="rId2"/>
              </a:rPr>
              <a:t>Training</a:t>
            </a:r>
            <a:endParaRPr lang="en-GB" dirty="0" smtClean="0"/>
          </a:p>
          <a:p>
            <a:endParaRPr lang="en-GB" dirty="0"/>
          </a:p>
        </p:txBody>
      </p:sp>
    </p:spTree>
    <p:extLst>
      <p:ext uri="{BB962C8B-B14F-4D97-AF65-F5344CB8AC3E}">
        <p14:creationId xmlns:p14="http://schemas.microsoft.com/office/powerpoint/2010/main" val="196286879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176866" y="915337"/>
            <a:ext cx="6798734" cy="130386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latin typeface="Letter-join Basic 33" panose="02000505000000020003" pitchFamily="50" charset="0"/>
              </a:rPr>
              <a:t>Social media</a:t>
            </a:r>
            <a:endParaRPr lang="en-GB" dirty="0">
              <a:latin typeface="Letter-join Basic 33" panose="02000505000000020003" pitchFamily="50" charset="0"/>
            </a:endParaRPr>
          </a:p>
        </p:txBody>
      </p:sp>
      <p:sp>
        <p:nvSpPr>
          <p:cNvPr id="4" name="Content Placeholder 2"/>
          <p:cNvSpPr txBox="1">
            <a:spLocks/>
          </p:cNvSpPr>
          <p:nvPr/>
        </p:nvSpPr>
        <p:spPr>
          <a:xfrm>
            <a:off x="683568" y="2252551"/>
            <a:ext cx="8229600" cy="4525963"/>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dirty="0" smtClean="0">
                <a:latin typeface="Letter-join Basic 33" panose="02000505000000020003" pitchFamily="50" charset="0"/>
              </a:rPr>
              <a:t>Set boundaries with age restricted apps</a:t>
            </a:r>
          </a:p>
          <a:p>
            <a:r>
              <a:rPr lang="en-GB" dirty="0" smtClean="0">
                <a:latin typeface="Letter-join Basic 33" panose="02000505000000020003" pitchFamily="50" charset="0"/>
              </a:rPr>
              <a:t>Set time restrictions on screen use</a:t>
            </a:r>
          </a:p>
          <a:p>
            <a:r>
              <a:rPr lang="en-GB" dirty="0" smtClean="0">
                <a:latin typeface="Letter-join Basic 33" panose="02000505000000020003" pitchFamily="50" charset="0"/>
              </a:rPr>
              <a:t>Monitor closely for inappropriate content or conversations</a:t>
            </a:r>
            <a:r>
              <a:rPr lang="en-GB" dirty="0" smtClean="0">
                <a:latin typeface="Letter-join 33"/>
              </a:rPr>
              <a:t>.</a:t>
            </a:r>
          </a:p>
          <a:p>
            <a:r>
              <a:rPr lang="en-GB" dirty="0" smtClean="0">
                <a:latin typeface="Letter-join 33"/>
              </a:rPr>
              <a:t>Be aware of cyber bullying</a:t>
            </a:r>
          </a:p>
          <a:p>
            <a:r>
              <a:rPr lang="en-GB" sz="2000" dirty="0" smtClean="0">
                <a:latin typeface="Letter-join 33"/>
              </a:rPr>
              <a:t>Visit the NSPCC website for further reading.</a:t>
            </a:r>
          </a:p>
          <a:p>
            <a:endParaRPr lang="en-GB" dirty="0">
              <a:latin typeface="Letter-join 33"/>
            </a:endParaRPr>
          </a:p>
        </p:txBody>
      </p:sp>
      <p:pic>
        <p:nvPicPr>
          <p:cNvPr id="5" name="Picture 4" descr="How can I help my child if they are being bullied? | NSPC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544" y="4635400"/>
            <a:ext cx="9468544" cy="2222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16361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332656"/>
            <a:ext cx="8640960" cy="5505475"/>
          </a:xfrm>
        </p:spPr>
        <p:txBody>
          <a:bodyPr>
            <a:normAutofit lnSpcReduction="10000"/>
          </a:bodyPr>
          <a:lstStyle/>
          <a:p>
            <a:pPr algn="ctr">
              <a:buNone/>
            </a:pPr>
            <a:endParaRPr lang="en-GB" sz="5400" dirty="0">
              <a:latin typeface="Letter-join Basic 33" panose="02000505000000020003" pitchFamily="50" charset="0"/>
            </a:endParaRPr>
          </a:p>
          <a:p>
            <a:pPr algn="ctr">
              <a:buNone/>
            </a:pPr>
            <a:r>
              <a:rPr lang="en-GB" sz="6000" dirty="0" smtClean="0">
                <a:latin typeface="Letter-join Basic 33" panose="02000505000000020003" pitchFamily="50" charset="0"/>
              </a:rPr>
              <a:t>Thank you for coming!</a:t>
            </a:r>
          </a:p>
          <a:p>
            <a:pPr algn="ctr">
              <a:buNone/>
            </a:pPr>
            <a:endParaRPr lang="en-GB" sz="6000" dirty="0" smtClean="0">
              <a:latin typeface="Letter-join Basic 33" panose="02000505000000020003" pitchFamily="50" charset="0"/>
            </a:endParaRPr>
          </a:p>
          <a:p>
            <a:pPr algn="ctr">
              <a:buNone/>
            </a:pPr>
            <a:r>
              <a:rPr lang="en-GB" sz="3600" dirty="0">
                <a:latin typeface="Letterjoin-Air Plus 33" panose="02000805000000020003" pitchFamily="50" charset="0"/>
              </a:rPr>
              <a:t>We look forward to working alongside you this year.</a:t>
            </a:r>
            <a:r>
              <a:rPr lang="en-GB" sz="6000" b="1" dirty="0">
                <a:latin typeface="Letterjoin-Air Plus 33" panose="02000805000000020003" pitchFamily="50" charset="0"/>
              </a:rPr>
              <a:t/>
            </a:r>
            <a:br>
              <a:rPr lang="en-GB" sz="6000" b="1" dirty="0">
                <a:latin typeface="Letterjoin-Air Plus 33" panose="02000805000000020003" pitchFamily="50" charset="0"/>
              </a:rPr>
            </a:br>
            <a:endParaRPr lang="en-GB" sz="5400" dirty="0" smtClean="0">
              <a:latin typeface="Letter-join Basic 33" panose="02000505000000020003" pitchFamily="50" charset="0"/>
            </a:endParaRPr>
          </a:p>
          <a:p>
            <a:pPr algn="ctr">
              <a:buNone/>
            </a:pPr>
            <a:r>
              <a:rPr lang="en-GB" sz="4800" dirty="0" smtClean="0">
                <a:latin typeface="Letter-join Basic 33" panose="02000505000000020003" pitchFamily="50" charset="0"/>
              </a:rPr>
              <a:t>Are there any questions?</a:t>
            </a:r>
            <a:endParaRPr lang="en-GB" sz="4800" dirty="0">
              <a:latin typeface="Letter-join Basic 33" panose="02000505000000020003" pitchFamily="50" charset="0"/>
            </a:endParaRPr>
          </a:p>
          <a:p>
            <a:pPr>
              <a:buNone/>
            </a:pPr>
            <a:endParaRPr lang="en-GB" sz="5400" dirty="0"/>
          </a:p>
        </p:txBody>
      </p:sp>
    </p:spTree>
    <p:extLst>
      <p:ext uri="{BB962C8B-B14F-4D97-AF65-F5344CB8AC3E}">
        <p14:creationId xmlns:p14="http://schemas.microsoft.com/office/powerpoint/2010/main" val="224305922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2556</TotalTime>
  <Words>959</Words>
  <Application>Microsoft Office PowerPoint</Application>
  <PresentationFormat>On-screen Show (4:3)</PresentationFormat>
  <Paragraphs>128</Paragraphs>
  <Slides>14</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Letter-join 33</vt:lpstr>
      <vt:lpstr>Letter-join Basic 33</vt:lpstr>
      <vt:lpstr>Letter-join Plus 33</vt:lpstr>
      <vt:lpstr>Letterjoin-Air Plus 33</vt:lpstr>
      <vt:lpstr>Office Theme</vt:lpstr>
      <vt:lpstr>PowerPoint Presentation</vt:lpstr>
      <vt:lpstr>Exciting topics to look forward to in Year 3…</vt:lpstr>
      <vt:lpstr>PowerPoint Presentation</vt:lpstr>
      <vt:lpstr>PowerPoint Presentation</vt:lpstr>
      <vt:lpstr>Snacks and water</vt:lpstr>
      <vt:lpstr>PowerPoint Presentation</vt:lpstr>
      <vt:lpstr>PowerPoint Presentation</vt:lpstr>
      <vt:lpstr>Other information</vt:lpstr>
      <vt:lpstr>Renaissance Reading </vt:lpstr>
      <vt:lpstr>Atom Learning</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Geraldine</dc:creator>
  <cp:lastModifiedBy>Mrs L Channing</cp:lastModifiedBy>
  <cp:revision>93</cp:revision>
  <dcterms:created xsi:type="dcterms:W3CDTF">2015-09-22T18:45:54Z</dcterms:created>
  <dcterms:modified xsi:type="dcterms:W3CDTF">2026-09-09T15:06:12Z</dcterms:modified>
</cp:coreProperties>
</file>