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79" r:id="rId3"/>
    <p:sldId id="280" r:id="rId4"/>
    <p:sldId id="266" r:id="rId5"/>
    <p:sldId id="281" r:id="rId6"/>
    <p:sldId id="260" r:id="rId7"/>
    <p:sldId id="277" r:id="rId8"/>
    <p:sldId id="276" r:id="rId9"/>
    <p:sldId id="282" r:id="rId10"/>
    <p:sldId id="274" r:id="rId11"/>
    <p:sldId id="267" r:id="rId12"/>
    <p:sldId id="295" r:id="rId13"/>
    <p:sldId id="294" r:id="rId14"/>
    <p:sldId id="285" r:id="rId15"/>
    <p:sldId id="278" r:id="rId16"/>
    <p:sldId id="286" r:id="rId17"/>
    <p:sldId id="270" r:id="rId18"/>
    <p:sldId id="292" r:id="rId19"/>
    <p:sldId id="287" r:id="rId20"/>
    <p:sldId id="288" r:id="rId21"/>
    <p:sldId id="291" r:id="rId22"/>
    <p:sldId id="283" r:id="rId23"/>
    <p:sldId id="296" r:id="rId24"/>
    <p:sldId id="275" r:id="rId25"/>
    <p:sldId id="273"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0305" autoAdjust="0"/>
  </p:normalViewPr>
  <p:slideViewPr>
    <p:cSldViewPr>
      <p:cViewPr varScale="1">
        <p:scale>
          <a:sx n="87" d="100"/>
          <a:sy n="87" d="100"/>
        </p:scale>
        <p:origin x="1358"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E48004A-60EA-44EF-96AE-0F7DD4490164}" type="datetimeFigureOut">
              <a:rPr lang="en-GB" smtClean="0"/>
              <a:t>09/09/2026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9CE9633-21F4-4A5A-A6FC-70D534F4B424}" type="slidenum">
              <a:rPr lang="en-GB" smtClean="0"/>
              <a:t>‹#›</a:t>
            </a:fld>
            <a:endParaRPr lang="en-GB"/>
          </a:p>
        </p:txBody>
      </p:sp>
    </p:spTree>
    <p:extLst>
      <p:ext uri="{BB962C8B-B14F-4D97-AF65-F5344CB8AC3E}">
        <p14:creationId xmlns:p14="http://schemas.microsoft.com/office/powerpoint/2010/main" val="1408487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7</a:t>
            </a:fld>
            <a:endParaRPr lang="en-GB"/>
          </a:p>
        </p:txBody>
      </p:sp>
    </p:spTree>
    <p:extLst>
      <p:ext uri="{BB962C8B-B14F-4D97-AF65-F5344CB8AC3E}">
        <p14:creationId xmlns:p14="http://schemas.microsoft.com/office/powerpoint/2010/main" val="2571446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9</a:t>
            </a:fld>
            <a:endParaRPr lang="en-GB"/>
          </a:p>
        </p:txBody>
      </p:sp>
    </p:spTree>
    <p:extLst>
      <p:ext uri="{BB962C8B-B14F-4D97-AF65-F5344CB8AC3E}">
        <p14:creationId xmlns:p14="http://schemas.microsoft.com/office/powerpoint/2010/main" val="36130016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10</a:t>
            </a:fld>
            <a:endParaRPr lang="en-GB"/>
          </a:p>
        </p:txBody>
      </p:sp>
    </p:spTree>
    <p:extLst>
      <p:ext uri="{BB962C8B-B14F-4D97-AF65-F5344CB8AC3E}">
        <p14:creationId xmlns:p14="http://schemas.microsoft.com/office/powerpoint/2010/main" val="3309358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11</a:t>
            </a:fld>
            <a:endParaRPr lang="en-GB"/>
          </a:p>
        </p:txBody>
      </p:sp>
    </p:spTree>
    <p:extLst>
      <p:ext uri="{BB962C8B-B14F-4D97-AF65-F5344CB8AC3E}">
        <p14:creationId xmlns:p14="http://schemas.microsoft.com/office/powerpoint/2010/main" val="679213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the children have been allocated a ZPD range: this is the range of books that are suitable for your child’s reading level. This ensures the children are choosing books which support progression and offer challenge while now reducing confidence or enjoyment. The children can choose a book within this range from the school library during visits</a:t>
            </a:r>
          </a:p>
          <a:p>
            <a:endParaRPr lang="en-GB" dirty="0" smtClean="0"/>
          </a:p>
          <a:p>
            <a:r>
              <a:rPr lang="en-GB" dirty="0" smtClean="0"/>
              <a:t>The</a:t>
            </a:r>
            <a:r>
              <a:rPr lang="en-GB" baseline="0" dirty="0" smtClean="0"/>
              <a:t> quizzes create a flower- each flower = 5 marbles </a:t>
            </a:r>
          </a:p>
          <a:p>
            <a:r>
              <a:rPr lang="en-GB" baseline="0" dirty="0" smtClean="0"/>
              <a:t>And word millionaire- certificate </a:t>
            </a:r>
          </a:p>
          <a:p>
            <a:endParaRPr lang="en-GB" baseline="0" dirty="0" smtClean="0"/>
          </a:p>
          <a:p>
            <a:r>
              <a:rPr lang="en-GB" baseline="0" dirty="0" smtClean="0"/>
              <a:t>Indicate them to the guide and talk through the steps </a:t>
            </a:r>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9E9875E8-4744-4211-82EE-DB1C93CD961C}" type="slidenum">
              <a:rPr lang="en-GB" smtClean="0"/>
              <a:t>12</a:t>
            </a:fld>
            <a:endParaRPr lang="en-GB"/>
          </a:p>
        </p:txBody>
      </p:sp>
    </p:spTree>
    <p:extLst>
      <p:ext uri="{BB962C8B-B14F-4D97-AF65-F5344CB8AC3E}">
        <p14:creationId xmlns:p14="http://schemas.microsoft.com/office/powerpoint/2010/main" val="1557485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the children have been allocated a ZPD range: this is the range of books that are suitable for your child’s reading level. This ensures the children are choosing books which support progression and offer challenge while now reducing confidence or enjoyment. The children can choose a book within this range from the school library during visits</a:t>
            </a:r>
          </a:p>
          <a:p>
            <a:endParaRPr lang="en-GB" dirty="0" smtClean="0"/>
          </a:p>
          <a:p>
            <a:r>
              <a:rPr lang="en-GB" dirty="0" smtClean="0"/>
              <a:t>The</a:t>
            </a:r>
            <a:r>
              <a:rPr lang="en-GB" baseline="0" dirty="0" smtClean="0"/>
              <a:t> quizzes create a flower- each flower = 5 marbles </a:t>
            </a:r>
          </a:p>
          <a:p>
            <a:r>
              <a:rPr lang="en-GB" baseline="0" dirty="0" smtClean="0"/>
              <a:t>And word millionaire- certificate </a:t>
            </a:r>
          </a:p>
          <a:p>
            <a:endParaRPr lang="en-GB" baseline="0" dirty="0" smtClean="0"/>
          </a:p>
          <a:p>
            <a:r>
              <a:rPr lang="en-GB" baseline="0" dirty="0" smtClean="0"/>
              <a:t>Indicate them to the guide and talk through the steps </a:t>
            </a:r>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9E9875E8-4744-4211-82EE-DB1C93CD961C}" type="slidenum">
              <a:rPr lang="en-GB" smtClean="0"/>
              <a:t>13</a:t>
            </a:fld>
            <a:endParaRPr lang="en-GB"/>
          </a:p>
        </p:txBody>
      </p:sp>
    </p:spTree>
    <p:extLst>
      <p:ext uri="{BB962C8B-B14F-4D97-AF65-F5344CB8AC3E}">
        <p14:creationId xmlns:p14="http://schemas.microsoft.com/office/powerpoint/2010/main" val="588033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63613A-401A-4505-8ADF-8AC00C193B61}" type="datetimeFigureOut">
              <a:rPr lang="en-GB" smtClean="0"/>
              <a:pPr/>
              <a:t>09/09/2026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424C6C-51F1-4A3D-9D2F-6B88996BFE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app.atomlearning.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letterjoin.co.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mailto:send@elsenham.essex.sch.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elsenham.essex.sch.uk/" TargetMode="Externa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hyperlink" Target="https://youtu.be/fm8M5N5tDPk" TargetMode="External"/><Relationship Id="rId2" Type="http://schemas.openxmlformats.org/officeDocument/2006/relationships/hyperlink" Target="https://yvmusicroom.com/auth/parent/journey/welcome" TargetMode="Externa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260648"/>
            <a:ext cx="7992888" cy="6264696"/>
          </a:xfrm>
        </p:spPr>
        <p:txBody>
          <a:bodyPr>
            <a:normAutofit/>
          </a:bodyPr>
          <a:lstStyle/>
          <a:p>
            <a:endParaRPr lang="en-GB" sz="6000" dirty="0" smtClean="0">
              <a:solidFill>
                <a:schemeClr val="tx1"/>
              </a:solidFill>
              <a:latin typeface="Letter-join 33" panose="02000805000000020003" pitchFamily="50" charset="0"/>
            </a:endParaRPr>
          </a:p>
          <a:p>
            <a:r>
              <a:rPr lang="en-GB" sz="6600" dirty="0" smtClean="0">
                <a:solidFill>
                  <a:schemeClr val="tx1"/>
                </a:solidFill>
                <a:latin typeface="Letter-join Basic 33" panose="02000505000000020003" pitchFamily="50" charset="0"/>
              </a:rPr>
              <a:t>Welcome to Year 5</a:t>
            </a:r>
          </a:p>
          <a:p>
            <a:r>
              <a:rPr lang="en-GB" sz="6600" dirty="0" smtClean="0">
                <a:solidFill>
                  <a:schemeClr val="tx1"/>
                </a:solidFill>
                <a:latin typeface="Letter-join Basic 33" panose="02000505000000020003" pitchFamily="50" charset="0"/>
              </a:rPr>
              <a:t>Willow and Pine</a:t>
            </a:r>
          </a:p>
          <a:p>
            <a:endParaRPr lang="en-GB" dirty="0" smtClean="0">
              <a:solidFill>
                <a:schemeClr val="tx1"/>
              </a:solidFill>
              <a:latin typeface="Letter-join 33" panose="02000805000000020003" pitchFamily="50" charset="0"/>
            </a:endParaRPr>
          </a:p>
          <a:p>
            <a:endParaRPr lang="en-GB" dirty="0">
              <a:solidFill>
                <a:schemeClr val="tx1"/>
              </a:solidFill>
              <a:latin typeface="Letter-join 33" panose="02000805000000020003" pitchFamily="50" charset="0"/>
            </a:endParaRPr>
          </a:p>
        </p:txBody>
      </p:sp>
      <p:pic>
        <p:nvPicPr>
          <p:cNvPr id="1026" name="Picture 2" descr="weeping willow tree clipart - Clip 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861048"/>
            <a:ext cx="1941946" cy="1800200"/>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p:cNvSpPr txBox="1">
            <a:spLocks/>
          </p:cNvSpPr>
          <p:nvPr/>
        </p:nvSpPr>
        <p:spPr>
          <a:xfrm>
            <a:off x="3124349" y="1231430"/>
            <a:ext cx="5171382" cy="313234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dirty="0">
              <a:solidFill>
                <a:schemeClr val="tx1"/>
              </a:solidFill>
              <a:latin typeface="Letter-join 33" panose="02000805000000020003" pitchFamily="50" charset="0"/>
            </a:endParaRPr>
          </a:p>
        </p:txBody>
      </p:sp>
      <p:pic>
        <p:nvPicPr>
          <p:cNvPr id="7" name="Picture 4" descr="Pine Trees Illustration, Pine Tree Clipart, Pine, Tree P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295" y="3856415"/>
            <a:ext cx="1804832" cy="18048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a:bodyPr>
          <a:lstStyle/>
          <a:p>
            <a:pPr marL="0" indent="0">
              <a:buNone/>
            </a:pPr>
            <a:r>
              <a:rPr lang="en-GB" sz="3800" dirty="0" smtClean="0">
                <a:latin typeface="Letter-join Basic 33" panose="02000505000000020003" pitchFamily="50" charset="0"/>
              </a:rPr>
              <a:t>Pine Class – Mrs Sipple</a:t>
            </a:r>
          </a:p>
          <a:p>
            <a:pPr marL="0" indent="0">
              <a:buNone/>
            </a:pPr>
            <a:r>
              <a:rPr lang="en-GB" sz="3800" dirty="0">
                <a:latin typeface="Letter-join Basic 33" panose="02000505000000020003" pitchFamily="50" charset="0"/>
              </a:rPr>
              <a:t> </a:t>
            </a:r>
            <a:r>
              <a:rPr lang="en-GB" sz="3800" dirty="0" smtClean="0">
                <a:latin typeface="Letter-join Basic 33" panose="02000505000000020003" pitchFamily="50" charset="0"/>
              </a:rPr>
              <a:t>               </a:t>
            </a:r>
          </a:p>
          <a:p>
            <a:pPr marL="0" indent="0">
              <a:buNone/>
            </a:pPr>
            <a:r>
              <a:rPr lang="en-GB" sz="3800" dirty="0" smtClean="0">
                <a:latin typeface="Letter-join Basic 33" panose="02000505000000020003" pitchFamily="50" charset="0"/>
              </a:rPr>
              <a:t>Willow – Mrs Carruthers &amp; Mrs </a:t>
            </a:r>
            <a:r>
              <a:rPr lang="en-GB" sz="3800" dirty="0" err="1" smtClean="0">
                <a:latin typeface="Letter-join Basic 33" panose="02000505000000020003" pitchFamily="50" charset="0"/>
              </a:rPr>
              <a:t>Dupplaw</a:t>
            </a:r>
            <a:endParaRPr lang="en-GB" sz="3800" dirty="0">
              <a:latin typeface="Letter-join Basic 33" panose="02000505000000020003" pitchFamily="50" charset="0"/>
            </a:endParaRPr>
          </a:p>
          <a:p>
            <a:pPr marL="0" indent="0">
              <a:buNone/>
            </a:pPr>
            <a:endParaRPr lang="en-GB" sz="3500" dirty="0" smtClean="0">
              <a:latin typeface="Letter-join Basic 33" panose="02000505000000020003" pitchFamily="50" charset="0"/>
            </a:endParaRPr>
          </a:p>
          <a:p>
            <a:pPr marL="0" indent="0">
              <a:buNone/>
            </a:pPr>
            <a:r>
              <a:rPr lang="en-GB" sz="3500" dirty="0" smtClean="0">
                <a:latin typeface="Letter-join Basic 33" panose="02000505000000020003" pitchFamily="50" charset="0"/>
              </a:rPr>
              <a:t>Learning Support Assistants:</a:t>
            </a:r>
            <a:br>
              <a:rPr lang="en-GB" sz="3500" dirty="0" smtClean="0">
                <a:latin typeface="Letter-join Basic 33" panose="02000505000000020003" pitchFamily="50" charset="0"/>
              </a:rPr>
            </a:br>
            <a:r>
              <a:rPr lang="en-GB" sz="3500" dirty="0" smtClean="0">
                <a:latin typeface="Letter-join Basic 33" panose="02000505000000020003" pitchFamily="50" charset="0"/>
              </a:rPr>
              <a:t>Mrs </a:t>
            </a:r>
            <a:r>
              <a:rPr lang="en-GB" sz="3500" dirty="0" err="1" smtClean="0">
                <a:latin typeface="Letter-join Basic 33" panose="02000505000000020003" pitchFamily="50" charset="0"/>
              </a:rPr>
              <a:t>Stimpson</a:t>
            </a:r>
            <a:r>
              <a:rPr lang="en-GB" sz="3500" dirty="0" smtClean="0">
                <a:latin typeface="Letter-join Basic 33" panose="02000505000000020003" pitchFamily="50" charset="0"/>
              </a:rPr>
              <a:t> and Mrs Roberson</a:t>
            </a:r>
            <a:br>
              <a:rPr lang="en-GB" sz="3500" dirty="0" smtClean="0">
                <a:latin typeface="Letter-join Basic 33" panose="02000505000000020003" pitchFamily="50" charset="0"/>
              </a:rPr>
            </a:br>
            <a:endParaRPr lang="en-GB" sz="3800" dirty="0" smtClean="0">
              <a:latin typeface="Letter-join Basic 33" panose="02000505000000020003" pitchFamily="50" charset="0"/>
            </a:endParaRPr>
          </a:p>
        </p:txBody>
      </p:sp>
      <p:sp>
        <p:nvSpPr>
          <p:cNvPr id="2" name="AutoShape 2" descr="Free Smiley Face, Download Free Smiley Face png images, Free ClipArts on  Clipart Libr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happy-face-clip-art-smiley-face-clipart-3-clipartcow | Mr. Stephenson's  class"/>
          <p:cNvSpPr>
            <a:spLocks noChangeAspect="1" noChangeArrowheads="1"/>
          </p:cNvSpPr>
          <p:nvPr/>
        </p:nvSpPr>
        <p:spPr bwMode="auto">
          <a:xfrm>
            <a:off x="7380312" y="908720"/>
            <a:ext cx="1656184" cy="165618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Smiley Face Clip Art - Happy Faces Transparent PNG - 600x600 - Free  Download on Nice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0" descr="Smiley Face Clip Art - Happy Faces Transparent PNG - 600x600 - Free  Download on Nice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2" name="Picture 14" descr="Happy Face Clipart - Clipart.Wor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787" y="368338"/>
            <a:ext cx="1370013" cy="1388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6411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1196" y="0"/>
            <a:ext cx="8229600" cy="6453336"/>
          </a:xfrm>
        </p:spPr>
        <p:txBody>
          <a:bodyPr>
            <a:normAutofit fontScale="25000" lnSpcReduction="20000"/>
          </a:bodyPr>
          <a:lstStyle/>
          <a:p>
            <a:pPr marL="0" indent="0" algn="ctr" fontAlgn="t">
              <a:buNone/>
            </a:pPr>
            <a:r>
              <a:rPr lang="en-GB" sz="16000" dirty="0" smtClean="0">
                <a:latin typeface="Comic Sans MS" panose="030F0702030302020204" pitchFamily="66" charset="0"/>
              </a:rPr>
              <a:t>Uniform</a:t>
            </a:r>
          </a:p>
          <a:p>
            <a:pPr fontAlgn="t"/>
            <a:r>
              <a:rPr lang="en-GB" sz="7200" dirty="0" smtClean="0">
                <a:latin typeface="Comic Sans MS" panose="030F0702030302020204" pitchFamily="66" charset="0"/>
              </a:rPr>
              <a:t>Grey </a:t>
            </a:r>
            <a:r>
              <a:rPr lang="en-GB" sz="7200" dirty="0">
                <a:latin typeface="Comic Sans MS" panose="030F0702030302020204" pitchFamily="66" charset="0"/>
              </a:rPr>
              <a:t>trousers or shorts, skirt or pinafore</a:t>
            </a:r>
          </a:p>
          <a:p>
            <a:pPr fontAlgn="t"/>
            <a:r>
              <a:rPr lang="en-GB" sz="7200" dirty="0" smtClean="0">
                <a:latin typeface="Comic Sans MS" panose="030F0702030302020204" pitchFamily="66" charset="0"/>
              </a:rPr>
              <a:t>White </a:t>
            </a:r>
            <a:r>
              <a:rPr lang="en-GB" sz="7200" dirty="0">
                <a:latin typeface="Comic Sans MS" panose="030F0702030302020204" pitchFamily="66" charset="0"/>
              </a:rPr>
              <a:t>shirt or blouse </a:t>
            </a:r>
          </a:p>
          <a:p>
            <a:pPr fontAlgn="t"/>
            <a:r>
              <a:rPr lang="en-GB" sz="7200" dirty="0" smtClean="0">
                <a:latin typeface="Comic Sans MS" panose="030F0702030302020204" pitchFamily="66" charset="0"/>
              </a:rPr>
              <a:t>Bottle</a:t>
            </a:r>
            <a:r>
              <a:rPr lang="en-GB" sz="7200" dirty="0">
                <a:latin typeface="Comic Sans MS" panose="030F0702030302020204" pitchFamily="66" charset="0"/>
              </a:rPr>
              <a:t> green sweatshirt or cardigan with or without school </a:t>
            </a:r>
            <a:r>
              <a:rPr lang="en-GB" sz="7200" dirty="0" smtClean="0">
                <a:latin typeface="Comic Sans MS" panose="030F0702030302020204" pitchFamily="66" charset="0"/>
              </a:rPr>
              <a:t>logo</a:t>
            </a:r>
            <a:endParaRPr lang="en-GB" sz="7200" dirty="0">
              <a:latin typeface="Comic Sans MS" panose="030F0702030302020204" pitchFamily="66" charset="0"/>
            </a:endParaRPr>
          </a:p>
          <a:p>
            <a:pPr fontAlgn="t"/>
            <a:r>
              <a:rPr lang="en-GB" sz="7200" dirty="0">
                <a:latin typeface="Comic Sans MS" panose="030F0702030302020204" pitchFamily="66" charset="0"/>
              </a:rPr>
              <a:t>Tie </a:t>
            </a:r>
            <a:r>
              <a:rPr lang="en-GB" sz="7200" dirty="0" smtClean="0">
                <a:latin typeface="Comic Sans MS" panose="030F0702030302020204" pitchFamily="66" charset="0"/>
              </a:rPr>
              <a:t>- </a:t>
            </a:r>
            <a:r>
              <a:rPr lang="en-GB" sz="7200" dirty="0">
                <a:latin typeface="Comic Sans MS" panose="030F0702030302020204" pitchFamily="66" charset="0"/>
              </a:rPr>
              <a:t>available from the school office</a:t>
            </a:r>
          </a:p>
          <a:p>
            <a:pPr fontAlgn="t"/>
            <a:r>
              <a:rPr lang="en-GB" sz="7200" dirty="0">
                <a:latin typeface="Comic Sans MS" panose="030F0702030302020204" pitchFamily="66" charset="0"/>
              </a:rPr>
              <a:t>White, black or grey socks, black or grey tights</a:t>
            </a:r>
          </a:p>
          <a:p>
            <a:pPr fontAlgn="t"/>
            <a:r>
              <a:rPr lang="en-GB" sz="7200" dirty="0" smtClean="0">
                <a:latin typeface="Comic Sans MS" panose="030F0702030302020204" pitchFamily="66" charset="0"/>
              </a:rPr>
              <a:t>Simple gold or silver stud earrings.</a:t>
            </a:r>
          </a:p>
          <a:p>
            <a:pPr fontAlgn="t"/>
            <a:r>
              <a:rPr lang="en-GB" sz="7200" dirty="0" smtClean="0">
                <a:latin typeface="Comic Sans MS" panose="030F0702030302020204" pitchFamily="66" charset="0"/>
              </a:rPr>
              <a:t>Functional hairbands/ clips that are a discrete or </a:t>
            </a:r>
            <a:br>
              <a:rPr lang="en-GB" sz="7200" dirty="0" smtClean="0">
                <a:latin typeface="Comic Sans MS" panose="030F0702030302020204" pitchFamily="66" charset="0"/>
              </a:rPr>
            </a:br>
            <a:r>
              <a:rPr lang="en-GB" sz="7200" dirty="0" smtClean="0">
                <a:latin typeface="Comic Sans MS" panose="030F0702030302020204" pitchFamily="66" charset="0"/>
              </a:rPr>
              <a:t>school colour</a:t>
            </a:r>
            <a:endParaRPr lang="en-GB" sz="7200" dirty="0">
              <a:latin typeface="Comic Sans MS" panose="030F0702030302020204" pitchFamily="66" charset="0"/>
            </a:endParaRPr>
          </a:p>
          <a:p>
            <a:pPr marL="0" indent="0" fontAlgn="t">
              <a:buNone/>
            </a:pPr>
            <a:r>
              <a:rPr lang="en-GB" sz="7200" b="1" dirty="0">
                <a:latin typeface="Comic Sans MS" panose="030F0702030302020204" pitchFamily="66" charset="0"/>
              </a:rPr>
              <a:t>Summer variations:</a:t>
            </a:r>
            <a:endParaRPr lang="en-GB" sz="7200" dirty="0">
              <a:latin typeface="Comic Sans MS" panose="030F0702030302020204" pitchFamily="66" charset="0"/>
            </a:endParaRPr>
          </a:p>
          <a:p>
            <a:pPr fontAlgn="t"/>
            <a:r>
              <a:rPr lang="en-GB" sz="7200" dirty="0">
                <a:latin typeface="Comic Sans MS" panose="030F0702030302020204" pitchFamily="66" charset="0"/>
              </a:rPr>
              <a:t>Green gingham or striped </a:t>
            </a:r>
            <a:r>
              <a:rPr lang="en-GB" sz="7200" dirty="0" smtClean="0">
                <a:latin typeface="Comic Sans MS" panose="030F0702030302020204" pitchFamily="66" charset="0"/>
              </a:rPr>
              <a:t>dress/ shorts</a:t>
            </a:r>
            <a:endParaRPr lang="en-GB" sz="7200" dirty="0">
              <a:latin typeface="Comic Sans MS" panose="030F0702030302020204" pitchFamily="66" charset="0"/>
            </a:endParaRPr>
          </a:p>
          <a:p>
            <a:pPr fontAlgn="t"/>
            <a:r>
              <a:rPr lang="en-GB" sz="7200" dirty="0">
                <a:latin typeface="Comic Sans MS" panose="030F0702030302020204" pitchFamily="66" charset="0"/>
              </a:rPr>
              <a:t>School cap</a:t>
            </a:r>
          </a:p>
          <a:p>
            <a:pPr fontAlgn="t"/>
            <a:endParaRPr lang="en-GB" sz="7200" dirty="0">
              <a:latin typeface="Comic Sans MS" panose="030F0702030302020204" pitchFamily="66" charset="0"/>
            </a:endParaRPr>
          </a:p>
          <a:p>
            <a:pPr marL="0" indent="0" fontAlgn="t">
              <a:buNone/>
            </a:pPr>
            <a:r>
              <a:rPr lang="en-GB" sz="7200" b="1" dirty="0">
                <a:latin typeface="Comic Sans MS" panose="030F0702030302020204" pitchFamily="66" charset="0"/>
              </a:rPr>
              <a:t>Footwear:</a:t>
            </a:r>
            <a:endParaRPr lang="en-GB" sz="7200" dirty="0">
              <a:latin typeface="Comic Sans MS" panose="030F0702030302020204" pitchFamily="66" charset="0"/>
            </a:endParaRPr>
          </a:p>
          <a:p>
            <a:pPr marL="0" indent="0" fontAlgn="t">
              <a:buNone/>
            </a:pPr>
            <a:r>
              <a:rPr lang="en-GB" sz="7200" dirty="0" smtClean="0">
                <a:latin typeface="Comic Sans MS" panose="030F0702030302020204" pitchFamily="66" charset="0"/>
              </a:rPr>
              <a:t>Shoes should be:</a:t>
            </a:r>
          </a:p>
          <a:p>
            <a:pPr fontAlgn="t"/>
            <a:r>
              <a:rPr lang="en-GB" sz="7200" dirty="0" smtClean="0">
                <a:latin typeface="Comic Sans MS" panose="030F0702030302020204" pitchFamily="66" charset="0"/>
              </a:rPr>
              <a:t>enclosed toes</a:t>
            </a:r>
          </a:p>
          <a:p>
            <a:pPr fontAlgn="t"/>
            <a:r>
              <a:rPr lang="en-GB" sz="7200" dirty="0" smtClean="0">
                <a:latin typeface="Comic Sans MS" panose="030F0702030302020204" pitchFamily="66" charset="0"/>
              </a:rPr>
              <a:t>Black</a:t>
            </a:r>
          </a:p>
          <a:p>
            <a:pPr fontAlgn="t"/>
            <a:endParaRPr lang="en-GB" sz="7200" dirty="0">
              <a:latin typeface="Comic Sans MS" panose="030F0702030302020204" pitchFamily="66" charset="0"/>
            </a:endParaRPr>
          </a:p>
          <a:p>
            <a:pPr marL="0" indent="0" fontAlgn="t">
              <a:buNone/>
            </a:pPr>
            <a:r>
              <a:rPr lang="en-GB" sz="7200" dirty="0">
                <a:latin typeface="Comic Sans MS" panose="030F0702030302020204" pitchFamily="66" charset="0"/>
              </a:rPr>
              <a:t>Please make sure pupils have </a:t>
            </a:r>
            <a:r>
              <a:rPr lang="en-GB" sz="7200" dirty="0" smtClean="0">
                <a:latin typeface="Comic Sans MS" panose="030F0702030302020204" pitchFamily="66" charset="0"/>
              </a:rPr>
              <a:t>trainers on for </a:t>
            </a:r>
            <a:r>
              <a:rPr lang="en-GB" sz="7200" dirty="0">
                <a:latin typeface="Comic Sans MS" panose="030F0702030302020204" pitchFamily="66" charset="0"/>
              </a:rPr>
              <a:t>P.E. On occasion, we ask children to change shoes if their outdoor shoes are muddy.</a:t>
            </a:r>
          </a:p>
          <a:p>
            <a:pPr marL="0" indent="0" algn="ctr">
              <a:buNone/>
            </a:pPr>
            <a:endParaRPr lang="en-GB" dirty="0">
              <a:latin typeface="Letter-join Basic 33" panose="02000505000000020003" pitchFamily="50" charset="0"/>
            </a:endParaRPr>
          </a:p>
        </p:txBody>
      </p:sp>
      <p:cxnSp>
        <p:nvCxnSpPr>
          <p:cNvPr id="5" name="Straight Connector 4"/>
          <p:cNvCxnSpPr/>
          <p:nvPr/>
        </p:nvCxnSpPr>
        <p:spPr>
          <a:xfrm>
            <a:off x="3491880" y="692696"/>
            <a:ext cx="2088232" cy="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pic>
        <p:nvPicPr>
          <p:cNvPr id="3074" name="Picture 2" descr="Ash Green - Unifor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799" y="1988840"/>
            <a:ext cx="2180288"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94329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496944" cy="6408712"/>
          </a:xfrm>
        </p:spPr>
        <p:txBody>
          <a:bodyPr>
            <a:normAutofit/>
          </a:bodyPr>
          <a:lstStyle/>
          <a:p>
            <a:pPr algn="ctr">
              <a:lnSpc>
                <a:spcPct val="120000"/>
              </a:lnSpc>
              <a:buNone/>
            </a:pPr>
            <a:r>
              <a:rPr lang="en-GB" sz="3600" u="sng" dirty="0" smtClean="0">
                <a:latin typeface="Comic Sans MS" panose="030F0702030302020204" pitchFamily="66" charset="0"/>
              </a:rPr>
              <a:t>A typical day in Willow and Pine Class:</a:t>
            </a:r>
            <a:br>
              <a:rPr lang="en-GB" sz="3600" u="sng" dirty="0" smtClean="0">
                <a:latin typeface="Comic Sans MS" panose="030F0702030302020204" pitchFamily="66" charset="0"/>
              </a:rPr>
            </a:br>
            <a:endParaRPr lang="en-GB" sz="3600" u="sng" dirty="0" smtClean="0">
              <a:latin typeface="Comic Sans MS" panose="030F0702030302020204" pitchFamily="66" charset="0"/>
            </a:endParaRPr>
          </a:p>
          <a:p>
            <a:pPr algn="ctr">
              <a:lnSpc>
                <a:spcPct val="120000"/>
              </a:lnSpc>
              <a:buNone/>
            </a:pPr>
            <a:r>
              <a:rPr lang="en-GB" sz="2500" dirty="0" smtClean="0">
                <a:latin typeface="Comic Sans MS" panose="030F0702030302020204" pitchFamily="66" charset="0"/>
              </a:rPr>
              <a:t>-SODA </a:t>
            </a:r>
            <a:endParaRPr lang="en-GB" sz="2500" dirty="0">
              <a:latin typeface="Comic Sans MS" panose="030F0702030302020204" pitchFamily="66" charset="0"/>
            </a:endParaRPr>
          </a:p>
          <a:p>
            <a:pPr algn="ctr">
              <a:lnSpc>
                <a:spcPct val="120000"/>
              </a:lnSpc>
              <a:buNone/>
            </a:pPr>
            <a:r>
              <a:rPr lang="en-GB" sz="2500" dirty="0">
                <a:latin typeface="Comic Sans MS" panose="030F0702030302020204" pitchFamily="66" charset="0"/>
              </a:rPr>
              <a:t>-Guided Reading</a:t>
            </a:r>
          </a:p>
          <a:p>
            <a:pPr algn="ctr">
              <a:lnSpc>
                <a:spcPct val="120000"/>
              </a:lnSpc>
              <a:buNone/>
            </a:pPr>
            <a:r>
              <a:rPr lang="en-GB" sz="2500" dirty="0" smtClean="0">
                <a:latin typeface="Comic Sans MS" panose="030F0702030302020204" pitchFamily="66" charset="0"/>
              </a:rPr>
              <a:t>-</a:t>
            </a:r>
            <a:r>
              <a:rPr lang="en-GB" sz="2500" dirty="0">
                <a:latin typeface="Comic Sans MS" panose="030F0702030302020204" pitchFamily="66" charset="0"/>
              </a:rPr>
              <a:t>English</a:t>
            </a:r>
          </a:p>
          <a:p>
            <a:pPr algn="ctr">
              <a:lnSpc>
                <a:spcPct val="120000"/>
              </a:lnSpc>
              <a:buNone/>
            </a:pPr>
            <a:r>
              <a:rPr lang="en-GB" sz="2500" dirty="0" smtClean="0">
                <a:latin typeface="Comic Sans MS" panose="030F0702030302020204" pitchFamily="66" charset="0"/>
              </a:rPr>
              <a:t>-Break</a:t>
            </a:r>
            <a:endParaRPr lang="en-GB" sz="2500" dirty="0">
              <a:latin typeface="Comic Sans MS" panose="030F0702030302020204" pitchFamily="66" charset="0"/>
            </a:endParaRPr>
          </a:p>
          <a:p>
            <a:pPr algn="ctr">
              <a:lnSpc>
                <a:spcPct val="120000"/>
              </a:lnSpc>
              <a:buNone/>
            </a:pPr>
            <a:r>
              <a:rPr lang="en-GB" sz="2500" dirty="0">
                <a:latin typeface="Comic Sans MS" panose="030F0702030302020204" pitchFamily="66" charset="0"/>
              </a:rPr>
              <a:t>-</a:t>
            </a:r>
            <a:r>
              <a:rPr lang="en-GB" sz="2500" dirty="0" smtClean="0">
                <a:latin typeface="Comic Sans MS" panose="030F0702030302020204" pitchFamily="66" charset="0"/>
              </a:rPr>
              <a:t>Maths</a:t>
            </a:r>
          </a:p>
          <a:p>
            <a:pPr algn="ctr">
              <a:lnSpc>
                <a:spcPct val="120000"/>
              </a:lnSpc>
              <a:buNone/>
            </a:pPr>
            <a:r>
              <a:rPr lang="en-GB" sz="2500" dirty="0" smtClean="0">
                <a:latin typeface="Comic Sans MS" panose="030F0702030302020204" pitchFamily="66" charset="0"/>
              </a:rPr>
              <a:t>- Topic</a:t>
            </a:r>
            <a:endParaRPr lang="en-GB" sz="2500" dirty="0">
              <a:latin typeface="Comic Sans MS" panose="030F0702030302020204" pitchFamily="66" charset="0"/>
            </a:endParaRPr>
          </a:p>
          <a:p>
            <a:pPr algn="ctr">
              <a:lnSpc>
                <a:spcPct val="120000"/>
              </a:lnSpc>
              <a:buNone/>
            </a:pPr>
            <a:r>
              <a:rPr lang="en-GB" sz="2500" dirty="0" smtClean="0">
                <a:latin typeface="Comic Sans MS" panose="030F0702030302020204" pitchFamily="66" charset="0"/>
              </a:rPr>
              <a:t>-Lunch</a:t>
            </a:r>
            <a:endParaRPr lang="en-GB" sz="2500" dirty="0">
              <a:latin typeface="Comic Sans MS" panose="030F0702030302020204" pitchFamily="66" charset="0"/>
            </a:endParaRPr>
          </a:p>
          <a:p>
            <a:pPr algn="ctr">
              <a:lnSpc>
                <a:spcPct val="120000"/>
              </a:lnSpc>
              <a:buNone/>
            </a:pPr>
            <a:r>
              <a:rPr lang="en-GB" sz="2500" dirty="0" smtClean="0">
                <a:latin typeface="Comic Sans MS" panose="030F0702030302020204" pitchFamily="66" charset="0"/>
              </a:rPr>
              <a:t>-Topic/P.E.</a:t>
            </a:r>
          </a:p>
          <a:p>
            <a:pPr algn="ctr">
              <a:lnSpc>
                <a:spcPct val="120000"/>
              </a:lnSpc>
              <a:buNone/>
            </a:pPr>
            <a:r>
              <a:rPr lang="en-GB" sz="2500" dirty="0" smtClean="0">
                <a:latin typeface="Comic Sans MS" panose="030F0702030302020204" pitchFamily="66" charset="0"/>
              </a:rPr>
              <a:t>-</a:t>
            </a:r>
            <a:r>
              <a:rPr lang="en-GB" sz="2500" dirty="0">
                <a:latin typeface="Comic Sans MS" panose="030F0702030302020204" pitchFamily="66" charset="0"/>
              </a:rPr>
              <a:t>Collective worship</a:t>
            </a:r>
          </a:p>
          <a:p>
            <a:pPr algn="ctr">
              <a:lnSpc>
                <a:spcPct val="120000"/>
              </a:lnSpc>
              <a:buNone/>
            </a:pPr>
            <a:endParaRPr lang="en-GB" sz="2500" dirty="0" smtClean="0">
              <a:latin typeface="Comic Sans MS" panose="030F0702030302020204" pitchFamily="66" charset="0"/>
            </a:endParaRPr>
          </a:p>
        </p:txBody>
      </p:sp>
    </p:spTree>
    <p:extLst>
      <p:ext uri="{BB962C8B-B14F-4D97-AF65-F5344CB8AC3E}">
        <p14:creationId xmlns:p14="http://schemas.microsoft.com/office/powerpoint/2010/main" val="1162885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Letter-join Basic 33" panose="02000505000000020003" pitchFamily="50" charset="0"/>
              </a:rPr>
              <a:t>P.E. Uniform</a:t>
            </a:r>
            <a:endParaRPr lang="en-GB" u="sng" dirty="0">
              <a:latin typeface="Letter-join Basic 33" panose="02000505000000020003" pitchFamily="50" charset="0"/>
            </a:endParaRPr>
          </a:p>
        </p:txBody>
      </p:sp>
      <p:sp>
        <p:nvSpPr>
          <p:cNvPr id="3" name="Content Placeholder 2"/>
          <p:cNvSpPr>
            <a:spLocks noGrp="1"/>
          </p:cNvSpPr>
          <p:nvPr>
            <p:ph idx="1"/>
          </p:nvPr>
        </p:nvSpPr>
        <p:spPr>
          <a:xfrm>
            <a:off x="155575" y="1052737"/>
            <a:ext cx="8808913" cy="5256584"/>
          </a:xfrm>
        </p:spPr>
        <p:txBody>
          <a:bodyPr>
            <a:normAutofit fontScale="70000" lnSpcReduction="20000"/>
          </a:bodyPr>
          <a:lstStyle/>
          <a:p>
            <a:pPr marL="0" indent="0" fontAlgn="t">
              <a:buNone/>
            </a:pPr>
            <a:r>
              <a:rPr lang="en-GB" b="1" dirty="0">
                <a:latin typeface="Comic Sans MS" panose="030F0702030302020204" pitchFamily="66" charset="0"/>
              </a:rPr>
              <a:t>P.E. Kit:</a:t>
            </a:r>
            <a:endParaRPr lang="en-GB" dirty="0">
              <a:latin typeface="Comic Sans MS" panose="030F0702030302020204" pitchFamily="66" charset="0"/>
            </a:endParaRPr>
          </a:p>
          <a:p>
            <a:pPr fontAlgn="t"/>
            <a:r>
              <a:rPr lang="en-GB" dirty="0">
                <a:latin typeface="Comic Sans MS" panose="030F0702030302020204" pitchFamily="66" charset="0"/>
              </a:rPr>
              <a:t>Bottle green t-shirt with or without school </a:t>
            </a:r>
            <a:r>
              <a:rPr lang="en-GB" dirty="0" smtClean="0">
                <a:latin typeface="Comic Sans MS" panose="030F0702030302020204" pitchFamily="66" charset="0"/>
              </a:rPr>
              <a:t>logo</a:t>
            </a:r>
            <a:r>
              <a:rPr lang="en-GB" dirty="0">
                <a:latin typeface="Comic Sans MS" panose="030F0702030302020204" pitchFamily="66" charset="0"/>
              </a:rPr>
              <a:t> </a:t>
            </a:r>
          </a:p>
          <a:p>
            <a:pPr fontAlgn="t"/>
            <a:r>
              <a:rPr lang="en-GB" dirty="0">
                <a:latin typeface="Comic Sans MS" panose="030F0702030302020204" pitchFamily="66" charset="0"/>
              </a:rPr>
              <a:t>Black P.E. shorts with or without school </a:t>
            </a:r>
            <a:r>
              <a:rPr lang="en-GB" dirty="0" smtClean="0">
                <a:latin typeface="Comic Sans MS" panose="030F0702030302020204" pitchFamily="66" charset="0"/>
              </a:rPr>
              <a:t>logo</a:t>
            </a:r>
            <a:endParaRPr lang="en-GB" dirty="0">
              <a:latin typeface="Comic Sans MS" panose="030F0702030302020204" pitchFamily="66" charset="0"/>
            </a:endParaRPr>
          </a:p>
          <a:p>
            <a:pPr fontAlgn="t"/>
            <a:r>
              <a:rPr lang="en-GB" dirty="0">
                <a:latin typeface="Comic Sans MS" panose="030F0702030302020204" pitchFamily="66" charset="0"/>
              </a:rPr>
              <a:t>Plain black jogging bottoms</a:t>
            </a:r>
          </a:p>
          <a:p>
            <a:pPr fontAlgn="t"/>
            <a:r>
              <a:rPr lang="en-GB" dirty="0" smtClean="0">
                <a:latin typeface="Comic Sans MS" panose="030F0702030302020204" pitchFamily="66" charset="0"/>
              </a:rPr>
              <a:t>Trainers</a:t>
            </a:r>
          </a:p>
          <a:p>
            <a:pPr fontAlgn="t"/>
            <a:r>
              <a:rPr lang="en-GB" dirty="0" smtClean="0">
                <a:latin typeface="Comic Sans MS" panose="030F0702030302020204" pitchFamily="66" charset="0"/>
              </a:rPr>
              <a:t>Plain black jumper</a:t>
            </a:r>
          </a:p>
          <a:p>
            <a:pPr fontAlgn="t"/>
            <a:r>
              <a:rPr lang="en-GB" dirty="0" smtClean="0">
                <a:latin typeface="Comic Sans MS" panose="030F0702030302020204" pitchFamily="66" charset="0"/>
              </a:rPr>
              <a:t>Earrings MUST be removed.</a:t>
            </a:r>
            <a:endParaRPr lang="en-GB" dirty="0">
              <a:latin typeface="Comic Sans MS" panose="030F0702030302020204" pitchFamily="66" charset="0"/>
            </a:endParaRPr>
          </a:p>
          <a:p>
            <a:pPr marL="0" indent="0" fontAlgn="t">
              <a:buNone/>
            </a:pPr>
            <a:r>
              <a:rPr lang="en-GB" dirty="0">
                <a:latin typeface="Comic Sans MS" panose="030F0702030302020204" pitchFamily="66" charset="0"/>
              </a:rPr>
              <a:t> </a:t>
            </a:r>
          </a:p>
          <a:p>
            <a:pPr marL="0" indent="0" fontAlgn="t">
              <a:buNone/>
            </a:pPr>
            <a:r>
              <a:rPr lang="en-GB" dirty="0" smtClean="0">
                <a:solidFill>
                  <a:srgbClr val="FF0000"/>
                </a:solidFill>
                <a:latin typeface="Comic Sans MS" panose="030F0702030302020204" pitchFamily="66" charset="0"/>
              </a:rPr>
              <a:t>P.E. days are Wednesday (outdoors) &amp; Thursday. Swimming starts Thursday 17.9.2025). </a:t>
            </a:r>
          </a:p>
          <a:p>
            <a:pPr marL="0" indent="0" fontAlgn="t">
              <a:buNone/>
            </a:pPr>
            <a:r>
              <a:rPr lang="en-GB" dirty="0" smtClean="0">
                <a:latin typeface="Comic Sans MS" panose="030F0702030302020204" pitchFamily="66" charset="0"/>
              </a:rPr>
              <a:t>Children are to come into school in their P.E. kit.  </a:t>
            </a:r>
          </a:p>
          <a:p>
            <a:pPr marL="0" indent="0" fontAlgn="t">
              <a:buNone/>
            </a:pPr>
            <a:endParaRPr lang="en-GB" dirty="0" smtClean="0">
              <a:latin typeface="Comic Sans MS" panose="030F0702030302020204" pitchFamily="66" charset="0"/>
            </a:endParaRPr>
          </a:p>
          <a:p>
            <a:pPr marL="0" indent="0" fontAlgn="t">
              <a:buNone/>
            </a:pPr>
            <a:r>
              <a:rPr lang="en-GB" dirty="0" smtClean="0">
                <a:latin typeface="Comic Sans MS" panose="030F0702030302020204" pitchFamily="66" charset="0"/>
              </a:rPr>
              <a:t>(Please note that these days may change as we have external coaches throughout the year).</a:t>
            </a:r>
          </a:p>
          <a:p>
            <a:pPr marL="0" indent="0" fontAlgn="t">
              <a:buNone/>
            </a:pPr>
            <a:endParaRPr lang="en-GB" dirty="0">
              <a:latin typeface="Comic Sans MS" panose="030F0702030302020204" pitchFamily="66" charset="0"/>
            </a:endParaRPr>
          </a:p>
          <a:p>
            <a:pPr marL="0" indent="0" algn="ctr">
              <a:buNone/>
            </a:pPr>
            <a:r>
              <a:rPr lang="en-GB" u="sng" dirty="0" smtClean="0">
                <a:latin typeface="Comic Sans MS" panose="030F0702030302020204" pitchFamily="66" charset="0"/>
              </a:rPr>
              <a:t>Label ALL items please!</a:t>
            </a:r>
            <a:endParaRPr lang="en-GB" u="sng" dirty="0">
              <a:latin typeface="Comic Sans MS" panose="030F0702030302020204" pitchFamily="66" charset="0"/>
            </a:endParaRPr>
          </a:p>
        </p:txBody>
      </p:sp>
      <p:sp>
        <p:nvSpPr>
          <p:cNvPr id="4" name="AutoShape 2" descr="Free Sports Clipart Transparent, Download Free Sports Clipart Transparent  png images, Free ClipArts on Clipart Libr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Free Sports Clipart for parties, crafts, school projects, websites ... -  ClipArt Best | Free clip art, Sports clips, Clip 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Sport Clipart Stock Illustrations – 55,734 Sport Clipart Stock  Illustrations, Vectors &amp; Clipart - Dreamsti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157637"/>
            <a:ext cx="2561865" cy="1380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9789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Mountfitchet Castle - Castle in Stansted Mountfitchet, Stansted - Visit  Essex"/>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9760"/>
          <a:stretch/>
        </p:blipFill>
        <p:spPr bwMode="auto">
          <a:xfrm>
            <a:off x="3131840" y="4211868"/>
            <a:ext cx="3034680" cy="25320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539552" y="188640"/>
            <a:ext cx="8424936" cy="6480720"/>
          </a:xfrm>
        </p:spPr>
        <p:txBody>
          <a:bodyPr>
            <a:normAutofit/>
          </a:bodyPr>
          <a:lstStyle/>
          <a:p>
            <a:pPr marL="0" indent="0" algn="ctr">
              <a:buNone/>
            </a:pPr>
            <a:r>
              <a:rPr lang="en-GB" sz="4200" u="sng" dirty="0" smtClean="0">
                <a:latin typeface="Letter-join Basic 33" panose="02000505000000020003" pitchFamily="50" charset="0"/>
              </a:rPr>
              <a:t>Topics</a:t>
            </a:r>
          </a:p>
          <a:p>
            <a:pPr marL="0" indent="0" algn="ctr">
              <a:buNone/>
            </a:pPr>
            <a:r>
              <a:rPr lang="en-GB" sz="2800" dirty="0">
                <a:latin typeface="Comic Sans MS" panose="030F0702030302020204" pitchFamily="66" charset="0"/>
              </a:rPr>
              <a:t>We have some excellent topics to look forward to in Year </a:t>
            </a:r>
            <a:r>
              <a:rPr lang="en-GB" sz="2800" dirty="0" smtClean="0">
                <a:latin typeface="Comic Sans MS" panose="030F0702030302020204" pitchFamily="66" charset="0"/>
              </a:rPr>
              <a:t>5 </a:t>
            </a:r>
            <a:r>
              <a:rPr lang="en-GB" sz="2800" dirty="0">
                <a:latin typeface="Comic Sans MS" panose="030F0702030302020204" pitchFamily="66" charset="0"/>
              </a:rPr>
              <a:t>this year</a:t>
            </a:r>
            <a:r>
              <a:rPr lang="en-GB" sz="2800" dirty="0" smtClean="0">
                <a:latin typeface="Comic Sans MS" panose="030F0702030302020204" pitchFamily="66" charset="0"/>
              </a:rPr>
              <a:t>:</a:t>
            </a:r>
          </a:p>
          <a:p>
            <a:pPr marL="0" indent="0" algn="ctr">
              <a:buNone/>
            </a:pPr>
            <a:endParaRPr lang="en-GB" sz="2800" dirty="0">
              <a:latin typeface="Comic Sans MS" panose="030F0702030302020204" pitchFamily="66" charset="0"/>
            </a:endParaRPr>
          </a:p>
          <a:p>
            <a:pPr>
              <a:lnSpc>
                <a:spcPct val="120000"/>
              </a:lnSpc>
            </a:pPr>
            <a:r>
              <a:rPr lang="en-GB" sz="2400" dirty="0" smtClean="0">
                <a:latin typeface="Comic Sans MS" panose="030F0702030302020204" pitchFamily="66" charset="0"/>
              </a:rPr>
              <a:t>Ancient Greece &amp;</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Renewable energy (Autumn)</a:t>
            </a:r>
          </a:p>
          <a:p>
            <a:pPr>
              <a:lnSpc>
                <a:spcPct val="120000"/>
              </a:lnSpc>
            </a:pPr>
            <a:r>
              <a:rPr lang="en-GB" sz="2400" dirty="0">
                <a:latin typeface="Comic Sans MS" panose="030F0702030302020204" pitchFamily="66" charset="0"/>
              </a:rPr>
              <a:t>Local </a:t>
            </a:r>
            <a:r>
              <a:rPr lang="en-GB" sz="2400" dirty="0" smtClean="0">
                <a:latin typeface="Comic Sans MS" panose="030F0702030302020204" pitchFamily="66" charset="0"/>
              </a:rPr>
              <a:t>history &amp; independent fieldwork study(Spring)</a:t>
            </a:r>
          </a:p>
          <a:p>
            <a:pPr>
              <a:lnSpc>
                <a:spcPct val="120000"/>
              </a:lnSpc>
            </a:pPr>
            <a:r>
              <a:rPr lang="en-GB" sz="2400" dirty="0" smtClean="0">
                <a:latin typeface="Comic Sans MS" panose="030F0702030302020204" pitchFamily="66" charset="0"/>
              </a:rPr>
              <a:t>Ancient Egypt &amp; the desert habitat (Summer)</a:t>
            </a:r>
            <a:endParaRPr lang="en-GB" sz="2400" dirty="0">
              <a:latin typeface="Comic Sans MS" panose="030F0702030302020204" pitchFamily="66" charset="0"/>
            </a:endParaRPr>
          </a:p>
          <a:p>
            <a:pPr>
              <a:buNone/>
            </a:pPr>
            <a:endParaRPr lang="en-GB" sz="5400" dirty="0"/>
          </a:p>
        </p:txBody>
      </p:sp>
      <p:pic>
        <p:nvPicPr>
          <p:cNvPr id="1026" name="Picture 2" descr="Ancient Greece: topic summary - Scholastic"/>
          <p:cNvPicPr>
            <a:picLocks noChangeAspect="1" noChangeArrowheads="1"/>
          </p:cNvPicPr>
          <p:nvPr/>
        </p:nvPicPr>
        <p:blipFill rotWithShape="1">
          <a:blip r:embed="rId3">
            <a:extLst>
              <a:ext uri="{28A0092B-C50C-407E-A947-70E740481C1C}">
                <a14:useLocalDpi xmlns:a14="http://schemas.microsoft.com/office/drawing/2010/main" val="0"/>
              </a:ext>
            </a:extLst>
          </a:blip>
          <a:srcRect l="6965"/>
          <a:stretch/>
        </p:blipFill>
        <p:spPr bwMode="auto">
          <a:xfrm>
            <a:off x="179647" y="4211868"/>
            <a:ext cx="2996200" cy="208483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s it a common mistake to call the ancient Egyptian civilization the  Pharaonic civilization? - EgyptTod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1672" y="4204531"/>
            <a:ext cx="2990808" cy="18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Letter-join Basic 33" panose="02000505000000020003" pitchFamily="50" charset="0"/>
              </a:rPr>
              <a:t>Science</a:t>
            </a:r>
            <a:endParaRPr lang="en-GB" u="sng" dirty="0">
              <a:latin typeface="Letter-join Basic 33" panose="02000505000000020003" pitchFamily="50" charset="0"/>
            </a:endParaRPr>
          </a:p>
        </p:txBody>
      </p:sp>
      <p:sp>
        <p:nvSpPr>
          <p:cNvPr id="3" name="Content Placeholder 2"/>
          <p:cNvSpPr>
            <a:spLocks noGrp="1"/>
          </p:cNvSpPr>
          <p:nvPr>
            <p:ph idx="1"/>
          </p:nvPr>
        </p:nvSpPr>
        <p:spPr>
          <a:xfrm>
            <a:off x="323528" y="1196752"/>
            <a:ext cx="8568952" cy="5256584"/>
          </a:xfrm>
        </p:spPr>
        <p:txBody>
          <a:bodyPr>
            <a:normAutofit fontScale="92500" lnSpcReduction="20000"/>
          </a:bodyPr>
          <a:lstStyle/>
          <a:p>
            <a:pPr marL="0" indent="0" algn="ctr">
              <a:buNone/>
            </a:pPr>
            <a:r>
              <a:rPr lang="en-GB" dirty="0" smtClean="0">
                <a:latin typeface="Comic Sans MS" panose="030F0702030302020204" pitchFamily="66" charset="0"/>
              </a:rPr>
              <a:t>Over the year we will cover a range of exciting topics including:</a:t>
            </a:r>
          </a:p>
          <a:p>
            <a:pPr>
              <a:buFontTx/>
              <a:buChar char="-"/>
            </a:pPr>
            <a:r>
              <a:rPr lang="en-GB" dirty="0" smtClean="0">
                <a:latin typeface="Comic Sans MS" panose="030F0702030302020204" pitchFamily="66" charset="0"/>
              </a:rPr>
              <a:t>Living things and their habitats</a:t>
            </a:r>
          </a:p>
          <a:p>
            <a:pPr>
              <a:buFontTx/>
              <a:buChar char="-"/>
            </a:pPr>
            <a:r>
              <a:rPr lang="en-GB" dirty="0" smtClean="0">
                <a:latin typeface="Comic Sans MS" panose="030F0702030302020204" pitchFamily="66" charset="0"/>
              </a:rPr>
              <a:t>Space</a:t>
            </a:r>
          </a:p>
          <a:p>
            <a:pPr>
              <a:buFontTx/>
              <a:buChar char="-"/>
            </a:pPr>
            <a:r>
              <a:rPr lang="en-GB" dirty="0" smtClean="0">
                <a:latin typeface="Comic Sans MS" panose="030F0702030302020204" pitchFamily="66" charset="0"/>
              </a:rPr>
              <a:t>Properties and changes of materials</a:t>
            </a:r>
          </a:p>
          <a:p>
            <a:pPr>
              <a:buFontTx/>
              <a:buChar char="-"/>
            </a:pPr>
            <a:r>
              <a:rPr lang="en-GB" dirty="0" smtClean="0">
                <a:latin typeface="Comic Sans MS" panose="030F0702030302020204" pitchFamily="66" charset="0"/>
              </a:rPr>
              <a:t>Forces</a:t>
            </a:r>
          </a:p>
          <a:p>
            <a:pPr>
              <a:buFontTx/>
              <a:buChar char="-"/>
            </a:pPr>
            <a:r>
              <a:rPr lang="en-GB" dirty="0" smtClean="0">
                <a:latin typeface="Comic Sans MS" panose="030F0702030302020204" pitchFamily="66" charset="0"/>
              </a:rPr>
              <a:t>Animals, including humans</a:t>
            </a:r>
          </a:p>
          <a:p>
            <a:pPr marL="0" indent="0" algn="ctr">
              <a:buNone/>
            </a:pPr>
            <a:endParaRPr lang="en-GB" dirty="0">
              <a:latin typeface="Comic Sans MS" panose="030F0702030302020204" pitchFamily="66" charset="0"/>
            </a:endParaRPr>
          </a:p>
          <a:p>
            <a:pPr marL="0" indent="0" algn="ctr">
              <a:buNone/>
            </a:pPr>
            <a:r>
              <a:rPr lang="en-GB" dirty="0" smtClean="0">
                <a:latin typeface="Comic Sans MS" panose="030F0702030302020204" pitchFamily="66" charset="0"/>
              </a:rPr>
              <a:t> In summer, we will be exploring the changes humans go through as they age, including puberty.</a:t>
            </a:r>
          </a:p>
          <a:p>
            <a:pPr marL="0" indent="0" algn="ctr">
              <a:buNone/>
            </a:pPr>
            <a:r>
              <a:rPr lang="en-GB" dirty="0" smtClean="0">
                <a:latin typeface="Comic Sans MS" panose="030F0702030302020204" pitchFamily="66" charset="0"/>
              </a:rPr>
              <a:t>So… Be prepared for the questions!</a:t>
            </a:r>
            <a:endParaRPr lang="en-GB" dirty="0">
              <a:latin typeface="Comic Sans MS" panose="030F0702030302020204" pitchFamily="66" charset="0"/>
            </a:endParaRPr>
          </a:p>
        </p:txBody>
      </p:sp>
      <p:pic>
        <p:nvPicPr>
          <p:cNvPr id="7174" name="Picture 6" descr="666 space free clipart | Public domain vect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7639" y="2339752"/>
            <a:ext cx="1449161" cy="1656184"/>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Self-pollination Produces Pure Lines - Self-pollination Produces Pure Lines  - Free Transparent PNG Clipart Images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69824"/>
            <a:ext cx="1529818" cy="1126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1344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Basic 33" panose="02000505000000020003" pitchFamily="50" charset="0"/>
              </a:rPr>
              <a:t>Class Guided Reading</a:t>
            </a:r>
          </a:p>
        </p:txBody>
      </p:sp>
      <p:sp>
        <p:nvSpPr>
          <p:cNvPr id="3" name="Content Placeholder 2"/>
          <p:cNvSpPr>
            <a:spLocks noGrp="1"/>
          </p:cNvSpPr>
          <p:nvPr>
            <p:ph idx="1"/>
          </p:nvPr>
        </p:nvSpPr>
        <p:spPr/>
        <p:txBody>
          <a:bodyPr>
            <a:normAutofit fontScale="92500" lnSpcReduction="20000"/>
          </a:bodyPr>
          <a:lstStyle/>
          <a:p>
            <a:pPr>
              <a:lnSpc>
                <a:spcPct val="120000"/>
              </a:lnSpc>
              <a:buNone/>
            </a:pPr>
            <a:r>
              <a:rPr lang="en-GB" dirty="0">
                <a:latin typeface="Comic Sans MS" panose="030F0702030302020204" pitchFamily="66" charset="0"/>
              </a:rPr>
              <a:t>This year, Guided Reading will </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take </a:t>
            </a:r>
            <a:r>
              <a:rPr lang="en-GB" dirty="0">
                <a:latin typeface="Comic Sans MS" panose="030F0702030302020204" pitchFamily="66" charset="0"/>
              </a:rPr>
              <a:t>the form of Class Guided </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Reading</a:t>
            </a:r>
            <a:r>
              <a:rPr lang="en-GB" dirty="0">
                <a:latin typeface="Comic Sans MS" panose="030F0702030302020204" pitchFamily="66" charset="0"/>
              </a:rPr>
              <a:t>. </a:t>
            </a:r>
          </a:p>
          <a:p>
            <a:pPr>
              <a:lnSpc>
                <a:spcPct val="120000"/>
              </a:lnSpc>
              <a:buNone/>
            </a:pPr>
            <a:r>
              <a:rPr lang="en-GB" dirty="0">
                <a:latin typeface="Comic Sans MS" panose="030F0702030302020204" pitchFamily="66" charset="0"/>
              </a:rPr>
              <a:t>Our </a:t>
            </a:r>
            <a:r>
              <a:rPr lang="en-GB" dirty="0" smtClean="0">
                <a:latin typeface="Comic Sans MS" panose="030F0702030302020204" pitchFamily="66" charset="0"/>
              </a:rPr>
              <a:t>first core </a:t>
            </a:r>
            <a:r>
              <a:rPr lang="en-GB" dirty="0">
                <a:latin typeface="Comic Sans MS" panose="030F0702030302020204" pitchFamily="66" charset="0"/>
              </a:rPr>
              <a:t>text will be </a:t>
            </a:r>
            <a:r>
              <a:rPr lang="en-GB" dirty="0" smtClean="0">
                <a:latin typeface="Comic Sans MS" panose="030F0702030302020204" pitchFamily="66" charset="0"/>
              </a:rPr>
              <a:t>‘Who Let </a:t>
            </a:r>
            <a:r>
              <a:rPr lang="en-GB" dirty="0">
                <a:latin typeface="Comic Sans MS" panose="030F0702030302020204" pitchFamily="66" charset="0"/>
              </a:rPr>
              <a:t>T</a:t>
            </a:r>
            <a:r>
              <a:rPr lang="en-GB" dirty="0" smtClean="0">
                <a:latin typeface="Comic Sans MS" panose="030F0702030302020204" pitchFamily="66" charset="0"/>
              </a:rPr>
              <a:t>he Gods Out‘. </a:t>
            </a:r>
            <a:r>
              <a:rPr lang="en-GB" dirty="0">
                <a:latin typeface="Comic Sans MS" panose="030F0702030302020204" pitchFamily="66" charset="0"/>
              </a:rPr>
              <a:t>W</a:t>
            </a:r>
            <a:r>
              <a:rPr lang="en-GB" dirty="0" smtClean="0">
                <a:latin typeface="Comic Sans MS" panose="030F0702030302020204" pitchFamily="66" charset="0"/>
              </a:rPr>
              <a:t>e </a:t>
            </a:r>
            <a:r>
              <a:rPr lang="en-GB" dirty="0">
                <a:latin typeface="Comic Sans MS" panose="030F0702030302020204" pitchFamily="66" charset="0"/>
              </a:rPr>
              <a:t>will be interspersing this with various others texts, all centred around </a:t>
            </a:r>
            <a:r>
              <a:rPr lang="en-GB" dirty="0" smtClean="0">
                <a:latin typeface="Comic Sans MS" panose="030F0702030302020204" pitchFamily="66" charset="0"/>
              </a:rPr>
              <a:t>Greek mythology, </a:t>
            </a:r>
            <a:r>
              <a:rPr lang="en-GB" dirty="0">
                <a:latin typeface="Comic Sans MS" panose="030F0702030302020204" pitchFamily="66" charset="0"/>
              </a:rPr>
              <a:t>in order to most effectively teach the necessary skills for reading. </a:t>
            </a:r>
          </a:p>
        </p:txBody>
      </p:sp>
      <p:sp>
        <p:nvSpPr>
          <p:cNvPr id="4" name="AutoShape 2" descr="Who Let the Gods Out?: the first EPIC adventure in Maz Evans's laugh-out-loud  hilarious series: Amazon.co.uk: Evans, Maz: 9781910655412: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Who Let The Gods Out? (Audio Download): Maz Evans, Maz Evans, W. F. Howes  Ltd: Amazon.co.uk: Audible Books &amp; Original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8" name="Picture 8" descr="Who Let the Gods Out Se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124744"/>
            <a:ext cx="1624487" cy="1624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4028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Letter-join Basic 33" panose="02000505000000020003" pitchFamily="50" charset="0"/>
              </a:rPr>
              <a:t>Class Guided Reading</a:t>
            </a:r>
          </a:p>
        </p:txBody>
      </p:sp>
      <p:sp>
        <p:nvSpPr>
          <p:cNvPr id="3" name="Content Placeholder 2"/>
          <p:cNvSpPr>
            <a:spLocks noGrp="1"/>
          </p:cNvSpPr>
          <p:nvPr>
            <p:ph idx="1"/>
          </p:nvPr>
        </p:nvSpPr>
        <p:spPr>
          <a:xfrm>
            <a:off x="457200" y="1196752"/>
            <a:ext cx="8229600" cy="4929411"/>
          </a:xfrm>
        </p:spPr>
        <p:txBody>
          <a:bodyPr>
            <a:normAutofit/>
          </a:bodyPr>
          <a:lstStyle/>
          <a:p>
            <a:pPr>
              <a:lnSpc>
                <a:spcPct val="120000"/>
              </a:lnSpc>
              <a:buNone/>
            </a:pPr>
            <a:r>
              <a:rPr lang="en-GB" dirty="0" smtClean="0">
                <a:latin typeface="Comic Sans MS" panose="030F0702030302020204" pitchFamily="66" charset="0"/>
              </a:rPr>
              <a:t>Later in the year, we will study a modernised version of Romeo and Juliet, Mummies Unwrapped and Room 13. </a:t>
            </a:r>
            <a:endParaRPr lang="en-GB" dirty="0">
              <a:latin typeface="Comic Sans MS" panose="030F0702030302020204" pitchFamily="66" charset="0"/>
            </a:endParaRPr>
          </a:p>
        </p:txBody>
      </p:sp>
      <p:sp>
        <p:nvSpPr>
          <p:cNvPr id="4" name="AutoShape 2" descr="Who Let the Gods Out?: the first EPIC adventure in Maz Evans's laugh-out-loud  hilarious series: Amazon.co.uk: Evans, Maz: 9781910655412: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Who Let The Gods Out? (Audio Download): Maz Evans, Maz Evans, W. F. Howes  Ltd: Amazon.co.uk: Audible Books &amp; Original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Romeo And Juliet (A Shakespeare Story): Amazon.co.uk: Andrew Matthews,  William Shakespeare, Tony Ross: 9781841213361: Books"/>
          <p:cNvPicPr>
            <a:picLocks noChangeAspect="1" noChangeArrowheads="1"/>
          </p:cNvPicPr>
          <p:nvPr/>
        </p:nvPicPr>
        <p:blipFill rotWithShape="1">
          <a:blip r:embed="rId3">
            <a:extLst>
              <a:ext uri="{28A0092B-C50C-407E-A947-70E740481C1C}">
                <a14:useLocalDpi xmlns:a14="http://schemas.microsoft.com/office/drawing/2010/main" val="0"/>
              </a:ext>
            </a:extLst>
          </a:blip>
          <a:srcRect l="17492" r="17534"/>
          <a:stretch/>
        </p:blipFill>
        <p:spPr bwMode="auto">
          <a:xfrm>
            <a:off x="827584" y="3386418"/>
            <a:ext cx="1944216" cy="29674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tish Museum: Mummies Unwrapped: Discover the World of Ancient Egyptian  Mummies : Tom Froese, Tom Froese, Tom Froese: Amazon.co.uk: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91915" y="3387230"/>
            <a:ext cx="2560169" cy="29665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ollercoasters Room 13: Amazon.co.uk: Swindells, Robert: 9780198328933:  Books"/>
          <p:cNvPicPr>
            <a:picLocks noChangeAspect="1" noChangeArrowheads="1"/>
          </p:cNvPicPr>
          <p:nvPr/>
        </p:nvPicPr>
        <p:blipFill rotWithShape="1">
          <a:blip r:embed="rId5">
            <a:extLst>
              <a:ext uri="{28A0092B-C50C-407E-A947-70E740481C1C}">
                <a14:useLocalDpi xmlns:a14="http://schemas.microsoft.com/office/drawing/2010/main" val="0"/>
              </a:ext>
            </a:extLst>
          </a:blip>
          <a:srcRect l="34438" r="35322" b="9724"/>
          <a:stretch/>
        </p:blipFill>
        <p:spPr bwMode="auto">
          <a:xfrm>
            <a:off x="6588224" y="3385539"/>
            <a:ext cx="1728192" cy="2708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3196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37790"/>
            <a:ext cx="8856984" cy="6531570"/>
          </a:xfrm>
        </p:spPr>
        <p:txBody>
          <a:bodyPr>
            <a:normAutofit/>
          </a:bodyPr>
          <a:lstStyle/>
          <a:p>
            <a:pPr marL="0" indent="0" algn="ctr">
              <a:lnSpc>
                <a:spcPct val="120000"/>
              </a:lnSpc>
              <a:buNone/>
            </a:pPr>
            <a:r>
              <a:rPr lang="en-GB" sz="4400" u="sng" dirty="0">
                <a:latin typeface="Comic Sans MS" panose="030F0702030302020204" pitchFamily="66" charset="0"/>
              </a:rPr>
              <a:t>Homework </a:t>
            </a:r>
            <a:endParaRPr lang="en-GB" sz="4400" u="sng" dirty="0" smtClean="0">
              <a:latin typeface="Comic Sans MS" panose="030F0702030302020204" pitchFamily="66" charset="0"/>
            </a:endParaRPr>
          </a:p>
          <a:p>
            <a:pPr marL="0" indent="0" algn="ctr">
              <a:lnSpc>
                <a:spcPct val="120000"/>
              </a:lnSpc>
              <a:buNone/>
            </a:pPr>
            <a:r>
              <a:rPr lang="en-GB" sz="4400" dirty="0" smtClean="0">
                <a:latin typeface="Comic Sans MS" panose="030F0702030302020204" pitchFamily="66" charset="0"/>
              </a:rPr>
              <a:t>-</a:t>
            </a:r>
            <a:r>
              <a:rPr lang="en-GB" sz="4000" dirty="0" smtClean="0">
                <a:latin typeface="Comic Sans MS" panose="030F0702030302020204" pitchFamily="66" charset="0"/>
              </a:rPr>
              <a:t>Times Table </a:t>
            </a:r>
            <a:r>
              <a:rPr lang="en-GB" sz="4000" dirty="0" err="1" smtClean="0">
                <a:latin typeface="Comic Sans MS" panose="030F0702030302020204" pitchFamily="66" charset="0"/>
              </a:rPr>
              <a:t>Rockstars</a:t>
            </a:r>
            <a:endParaRPr lang="en-GB" sz="4000" dirty="0" smtClean="0">
              <a:latin typeface="Comic Sans MS" panose="030F0702030302020204" pitchFamily="66" charset="0"/>
            </a:endParaRPr>
          </a:p>
          <a:p>
            <a:pPr algn="ctr">
              <a:lnSpc>
                <a:spcPct val="120000"/>
              </a:lnSpc>
              <a:buFontTx/>
              <a:buChar char="-"/>
            </a:pPr>
            <a:r>
              <a:rPr lang="en-GB" sz="4000" dirty="0" smtClean="0">
                <a:latin typeface="Comic Sans MS" panose="030F0702030302020204" pitchFamily="66" charset="0"/>
              </a:rPr>
              <a:t>Reading daily</a:t>
            </a:r>
          </a:p>
          <a:p>
            <a:pPr algn="ctr">
              <a:lnSpc>
                <a:spcPct val="120000"/>
              </a:lnSpc>
              <a:buFontTx/>
              <a:buChar char="-"/>
            </a:pPr>
            <a:r>
              <a:rPr lang="en-GB" sz="4000" dirty="0" smtClean="0">
                <a:latin typeface="Comic Sans MS" panose="030F0702030302020204" pitchFamily="66" charset="0"/>
              </a:rPr>
              <a:t>Spellings (weekly test)</a:t>
            </a:r>
          </a:p>
          <a:p>
            <a:pPr algn="ctr">
              <a:lnSpc>
                <a:spcPct val="120000"/>
              </a:lnSpc>
              <a:buFontTx/>
              <a:buChar char="-"/>
            </a:pPr>
            <a:r>
              <a:rPr lang="en-GB" sz="4000" dirty="0" smtClean="0">
                <a:latin typeface="Comic Sans MS" panose="030F0702030302020204" pitchFamily="66" charset="0"/>
              </a:rPr>
              <a:t>ATOM learning</a:t>
            </a:r>
          </a:p>
        </p:txBody>
      </p:sp>
      <p:pic>
        <p:nvPicPr>
          <p:cNvPr id="2" name="Picture 1"/>
          <p:cNvPicPr>
            <a:picLocks noChangeAspect="1"/>
          </p:cNvPicPr>
          <p:nvPr/>
        </p:nvPicPr>
        <p:blipFill>
          <a:blip r:embed="rId3"/>
          <a:stretch>
            <a:fillRect/>
          </a:stretch>
        </p:blipFill>
        <p:spPr>
          <a:xfrm>
            <a:off x="5347464" y="5408822"/>
            <a:ext cx="3672408" cy="1227307"/>
          </a:xfrm>
          <a:prstGeom prst="rect">
            <a:avLst/>
          </a:prstGeom>
        </p:spPr>
      </p:pic>
    </p:spTree>
    <p:extLst>
      <p:ext uri="{BB962C8B-B14F-4D97-AF65-F5344CB8AC3E}">
        <p14:creationId xmlns:p14="http://schemas.microsoft.com/office/powerpoint/2010/main" val="11732515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548680"/>
            <a:ext cx="8856984" cy="6531570"/>
          </a:xfrm>
        </p:spPr>
        <p:txBody>
          <a:bodyPr>
            <a:normAutofit/>
          </a:bodyPr>
          <a:lstStyle/>
          <a:p>
            <a:pPr marL="0" indent="0" algn="ctr">
              <a:lnSpc>
                <a:spcPct val="120000"/>
              </a:lnSpc>
              <a:buNone/>
            </a:pPr>
            <a:r>
              <a:rPr lang="en-GB" sz="4400" u="sng" dirty="0" smtClean="0">
                <a:latin typeface="Letter-join Basic 33" panose="02000505000000020003" pitchFamily="50" charset="0"/>
              </a:rPr>
              <a:t>Homework - Reading</a:t>
            </a:r>
          </a:p>
          <a:p>
            <a:pPr>
              <a:lnSpc>
                <a:spcPct val="120000"/>
              </a:lnSpc>
              <a:buFontTx/>
              <a:buChar char="-"/>
            </a:pPr>
            <a:r>
              <a:rPr lang="en-GB" sz="2400" dirty="0">
                <a:latin typeface="Comic Sans MS" panose="030F0702030302020204" pitchFamily="66" charset="0"/>
              </a:rPr>
              <a:t>Alongside topic and spelling homework, reading will be a </a:t>
            </a:r>
            <a:r>
              <a:rPr lang="en-GB" sz="2400" dirty="0" smtClean="0">
                <a:latin typeface="Comic Sans MS" panose="030F0702030302020204" pitchFamily="66" charset="0"/>
              </a:rPr>
              <a:t>necessity. </a:t>
            </a:r>
            <a:r>
              <a:rPr lang="en-GB" sz="2400" dirty="0">
                <a:latin typeface="Comic Sans MS" panose="030F0702030302020204" pitchFamily="66" charset="0"/>
              </a:rPr>
              <a:t>The children will be expected to read everyday at home </a:t>
            </a:r>
            <a:r>
              <a:rPr lang="en-GB" sz="2400" dirty="0" smtClean="0">
                <a:latin typeface="Comic Sans MS" panose="030F0702030302020204" pitchFamily="66" charset="0"/>
              </a:rPr>
              <a:t>and will use a class </a:t>
            </a:r>
            <a:r>
              <a:rPr lang="en-GB" sz="2400" dirty="0" err="1" smtClean="0">
                <a:latin typeface="Comic Sans MS" panose="030F0702030302020204" pitchFamily="66" charset="0"/>
              </a:rPr>
              <a:t>Padlett</a:t>
            </a:r>
            <a:r>
              <a:rPr lang="en-GB" sz="2400" dirty="0" smtClean="0">
                <a:latin typeface="Comic Sans MS" panose="030F0702030302020204" pitchFamily="66" charset="0"/>
              </a:rPr>
              <a:t> to create book reviews.</a:t>
            </a:r>
          </a:p>
          <a:p>
            <a:pPr>
              <a:lnSpc>
                <a:spcPct val="120000"/>
              </a:lnSpc>
              <a:buFontTx/>
              <a:buChar char="-"/>
            </a:pPr>
            <a:r>
              <a:rPr lang="en-GB" sz="2400" dirty="0" smtClean="0">
                <a:latin typeface="Comic Sans MS" panose="030F0702030302020204" pitchFamily="66" charset="0"/>
              </a:rPr>
              <a:t>Children will begin the year continuing on their previous accelerated reader level range.</a:t>
            </a:r>
          </a:p>
          <a:p>
            <a:pPr>
              <a:lnSpc>
                <a:spcPct val="120000"/>
              </a:lnSpc>
              <a:buFontTx/>
              <a:buChar char="-"/>
            </a:pPr>
            <a:r>
              <a:rPr lang="en-GB" sz="2400" dirty="0" smtClean="0">
                <a:latin typeface="Comic Sans MS" panose="030F0702030302020204" pitchFamily="66" charset="0"/>
              </a:rPr>
              <a:t>They will take a quiz termly to reassess levels and check progress.</a:t>
            </a:r>
            <a:endParaRPr lang="en-GB" sz="2400" dirty="0">
              <a:latin typeface="Comic Sans MS" panose="030F0702030302020204" pitchFamily="66" charset="0"/>
            </a:endParaRPr>
          </a:p>
          <a:p>
            <a:pPr>
              <a:lnSpc>
                <a:spcPct val="120000"/>
              </a:lnSpc>
              <a:buFontTx/>
              <a:buChar char="-"/>
            </a:pPr>
            <a:endParaRPr lang="en-GB" sz="2800" dirty="0">
              <a:latin typeface="Letter-join 33" panose="02000805000000020003" pitchFamily="50" charset="0"/>
            </a:endParaRPr>
          </a:p>
        </p:txBody>
      </p:sp>
      <p:pic>
        <p:nvPicPr>
          <p:cNvPr id="2050" name="Picture 2" descr="Young Adults Don&amp;#39;t Read. Here&amp;#39;s What We Can Do About It. | EdSurge New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6" y="5285573"/>
            <a:ext cx="2772308" cy="1386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1777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881" y="-123563"/>
            <a:ext cx="7886700" cy="994172"/>
          </a:xfrm>
        </p:spPr>
        <p:txBody>
          <a:bodyPr>
            <a:normAutofit/>
          </a:bodyPr>
          <a:lstStyle/>
          <a:p>
            <a:pPr algn="ctr"/>
            <a:r>
              <a:rPr lang="en-GB" sz="4050" b="1" dirty="0">
                <a:ln w="22225">
                  <a:solidFill>
                    <a:srgbClr val="B7FFB7"/>
                  </a:solidFill>
                  <a:prstDash val="solid"/>
                </a:ln>
                <a:solidFill>
                  <a:srgbClr val="006600"/>
                </a:solidFill>
              </a:rPr>
              <a:t>Renaissance Reading </a:t>
            </a:r>
            <a:endParaRPr lang="en-GB" sz="4050" b="1" dirty="0">
              <a:ln w="22225">
                <a:solidFill>
                  <a:srgbClr val="B7FFB7"/>
                </a:solidFill>
                <a:prstDash val="solid"/>
              </a:ln>
              <a:solidFill>
                <a:srgbClr val="006600"/>
              </a:solidFill>
            </a:endParaRPr>
          </a:p>
        </p:txBody>
      </p:sp>
      <p:pic>
        <p:nvPicPr>
          <p:cNvPr id="13" name="Picture 12"/>
          <p:cNvPicPr/>
          <p:nvPr/>
        </p:nvPicPr>
        <p:blipFill>
          <a:blip r:embed="rId3" cstate="print">
            <a:extLst>
              <a:ext uri="{28A0092B-C50C-407E-A947-70E740481C1C}">
                <a14:useLocalDpi xmlns:a14="http://schemas.microsoft.com/office/drawing/2010/main" val="0"/>
              </a:ext>
            </a:extLst>
          </a:blip>
          <a:stretch>
            <a:fillRect/>
          </a:stretch>
        </p:blipFill>
        <p:spPr>
          <a:xfrm>
            <a:off x="4527818" y="1812822"/>
            <a:ext cx="4306839" cy="2552281"/>
          </a:xfrm>
          <a:prstGeom prst="rect">
            <a:avLst/>
          </a:prstGeom>
        </p:spPr>
      </p:pic>
      <p:pic>
        <p:nvPicPr>
          <p:cNvPr id="3074" name="Picture 2" descr="Renaissance Accelerated Reader Bewertungen 2026: Details, Preise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1443" y="870610"/>
            <a:ext cx="1533215" cy="804938"/>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p:nvSpPr>
        <p:spPr>
          <a:xfrm>
            <a:off x="241955" y="870610"/>
            <a:ext cx="4186030" cy="551071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u="sng" dirty="0"/>
              <a:t>In School </a:t>
            </a:r>
          </a:p>
          <a:p>
            <a:r>
              <a:rPr lang="en-GB" dirty="0"/>
              <a:t>Star Reading is a computer-based assessment used to determine your child's reading level. It continually adjusts the difficulty of questions based on your child's </a:t>
            </a:r>
            <a:r>
              <a:rPr lang="en-GB" dirty="0"/>
              <a:t>responses</a:t>
            </a:r>
          </a:p>
          <a:p>
            <a:endParaRPr lang="en-GB" dirty="0"/>
          </a:p>
          <a:p>
            <a:r>
              <a:rPr lang="en-GB" dirty="0"/>
              <a:t>This then gives our child a reading age which is used to allocate a ZPD (zone of proximal development) range. This indicates the range of books that are suitable for your child’s reading level. </a:t>
            </a:r>
          </a:p>
          <a:p>
            <a:endParaRPr lang="en-GB" dirty="0"/>
          </a:p>
          <a:p>
            <a:r>
              <a:rPr lang="en-GB" dirty="0"/>
              <a:t>This ensures that your child is choosing books which support progression and offer challenge while not reducing confidence or enjoyment. </a:t>
            </a:r>
          </a:p>
        </p:txBody>
      </p:sp>
    </p:spTree>
    <p:extLst>
      <p:ext uri="{BB962C8B-B14F-4D97-AF65-F5344CB8AC3E}">
        <p14:creationId xmlns:p14="http://schemas.microsoft.com/office/powerpoint/2010/main" val="5340519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806" y="151076"/>
            <a:ext cx="7886700" cy="994172"/>
          </a:xfrm>
        </p:spPr>
        <p:txBody>
          <a:bodyPr>
            <a:normAutofit/>
          </a:bodyPr>
          <a:lstStyle/>
          <a:p>
            <a:pPr algn="ctr"/>
            <a:r>
              <a:rPr lang="en-GB" sz="4050" b="1" dirty="0">
                <a:ln w="22225">
                  <a:solidFill>
                    <a:srgbClr val="B7FFB7"/>
                  </a:solidFill>
                  <a:prstDash val="solid"/>
                </a:ln>
                <a:solidFill>
                  <a:srgbClr val="006600"/>
                </a:solidFill>
              </a:rPr>
              <a:t>Renaissance Reading </a:t>
            </a:r>
            <a:endParaRPr lang="en-GB" sz="4050" b="1" dirty="0">
              <a:ln w="22225">
                <a:solidFill>
                  <a:srgbClr val="B7FFB7"/>
                </a:solidFill>
                <a:prstDash val="solid"/>
              </a:ln>
              <a:solidFill>
                <a:srgbClr val="006600"/>
              </a:solidFill>
            </a:endParaRPr>
          </a:p>
        </p:txBody>
      </p:sp>
      <p:pic>
        <p:nvPicPr>
          <p:cNvPr id="13" name="Picture 12"/>
          <p:cNvPicPr/>
          <p:nvPr/>
        </p:nvPicPr>
        <p:blipFill>
          <a:blip r:embed="rId3" cstate="print">
            <a:extLst>
              <a:ext uri="{28A0092B-C50C-407E-A947-70E740481C1C}">
                <a14:useLocalDpi xmlns:a14="http://schemas.microsoft.com/office/drawing/2010/main" val="0"/>
              </a:ext>
            </a:extLst>
          </a:blip>
          <a:stretch>
            <a:fillRect/>
          </a:stretch>
        </p:blipFill>
        <p:spPr>
          <a:xfrm>
            <a:off x="135202" y="116632"/>
            <a:ext cx="1988526" cy="1440160"/>
          </a:xfrm>
          <a:prstGeom prst="rect">
            <a:avLst/>
          </a:prstGeom>
        </p:spPr>
      </p:pic>
      <p:pic>
        <p:nvPicPr>
          <p:cNvPr id="3074" name="Picture 2" descr="Renaissance Accelerated Reader Bewertungen 2026: Details, Preise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7991" y="116632"/>
            <a:ext cx="1533215" cy="804938"/>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p:cNvSpPr/>
          <p:nvPr/>
        </p:nvSpPr>
        <p:spPr>
          <a:xfrm>
            <a:off x="594498" y="1700808"/>
            <a:ext cx="8297981" cy="4752528"/>
          </a:xfrm>
          <a:prstGeom prst="roundRect">
            <a:avLst/>
          </a:prstGeom>
          <a:solidFill>
            <a:srgbClr val="B7FF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GB" sz="2400" b="1" u="sng" dirty="0">
                <a:solidFill>
                  <a:schemeClr val="tx1"/>
                </a:solidFill>
              </a:rPr>
              <a:t>At Home </a:t>
            </a:r>
          </a:p>
          <a:p>
            <a:pPr fontAlgn="t"/>
            <a:r>
              <a:rPr lang="en-GB" sz="2400" dirty="0">
                <a:solidFill>
                  <a:schemeClr val="tx1"/>
                </a:solidFill>
              </a:rPr>
              <a:t>Your child should complete an Accelerated Reader quiz after finishing every book.</a:t>
            </a:r>
          </a:p>
          <a:p>
            <a:pPr fontAlgn="t"/>
            <a:endParaRPr lang="en-GB" sz="2400" dirty="0">
              <a:solidFill>
                <a:schemeClr val="tx1"/>
              </a:solidFill>
            </a:endParaRPr>
          </a:p>
          <a:p>
            <a:pPr fontAlgn="t"/>
            <a:r>
              <a:rPr lang="en-GB" sz="2400" dirty="0">
                <a:solidFill>
                  <a:schemeClr val="tx1"/>
                </a:solidFill>
              </a:rPr>
              <a:t>Quiz results do not immediately change a child's reading level or ZPD, but regular quizzing builds confidence, develops comprehension skills, and helps children become familiar with the quiz format before their next STAR Reading Test. </a:t>
            </a:r>
          </a:p>
          <a:p>
            <a:pPr fontAlgn="t"/>
            <a:endParaRPr lang="en-GB" sz="2400" dirty="0">
              <a:solidFill>
                <a:schemeClr val="tx1"/>
              </a:solidFill>
            </a:endParaRPr>
          </a:p>
          <a:p>
            <a:pPr fontAlgn="t"/>
            <a:r>
              <a:rPr lang="en-GB" sz="2400" dirty="0">
                <a:solidFill>
                  <a:schemeClr val="tx1"/>
                </a:solidFill>
              </a:rPr>
              <a:t>To ensure an accurate assessment of reading ability, all quizzes should be completed without adult support and on books your child has read independently. Shared reading books, such as bedtime stories, should not be quizzed.</a:t>
            </a:r>
            <a:endParaRPr lang="en-GB" sz="2400" dirty="0">
              <a:solidFill>
                <a:schemeClr val="tx1"/>
              </a:solidFill>
            </a:endParaRPr>
          </a:p>
        </p:txBody>
      </p:sp>
    </p:spTree>
    <p:extLst>
      <p:ext uri="{BB962C8B-B14F-4D97-AF65-F5344CB8AC3E}">
        <p14:creationId xmlns:p14="http://schemas.microsoft.com/office/powerpoint/2010/main" val="40590122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79512" y="116632"/>
            <a:ext cx="8784976" cy="6921033"/>
          </a:xfrm>
          <a:prstGeom prst="rect">
            <a:avLst/>
          </a:prstGeom>
        </p:spPr>
      </p:pic>
    </p:spTree>
    <p:extLst>
      <p:ext uri="{BB962C8B-B14F-4D97-AF65-F5344CB8AC3E}">
        <p14:creationId xmlns:p14="http://schemas.microsoft.com/office/powerpoint/2010/main" val="26491531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u="sng" dirty="0" smtClean="0">
                <a:latin typeface="Letter-join Basic 33" panose="02000505000000020003" pitchFamily="50" charset="0"/>
              </a:rPr>
              <a:t>Homework - Spellings</a:t>
            </a:r>
            <a:r>
              <a:rPr lang="en-GB" b="1" u="sng" dirty="0">
                <a:latin typeface="Letter-join 33" panose="02000805000000020003"/>
              </a:rPr>
              <a:t/>
            </a:r>
            <a:br>
              <a:rPr lang="en-GB" b="1" u="sng" dirty="0">
                <a:latin typeface="Letter-join 33" panose="02000805000000020003"/>
              </a:rPr>
            </a:br>
            <a:endParaRPr lang="en-GB" dirty="0">
              <a:latin typeface="Letter-join 33" panose="02000805000000020003"/>
            </a:endParaRPr>
          </a:p>
        </p:txBody>
      </p:sp>
      <p:sp>
        <p:nvSpPr>
          <p:cNvPr id="3" name="Content Placeholder 2"/>
          <p:cNvSpPr>
            <a:spLocks noGrp="1"/>
          </p:cNvSpPr>
          <p:nvPr>
            <p:ph idx="1"/>
          </p:nvPr>
        </p:nvSpPr>
        <p:spPr>
          <a:xfrm>
            <a:off x="107504" y="908720"/>
            <a:ext cx="8928992" cy="5217443"/>
          </a:xfrm>
        </p:spPr>
        <p:txBody>
          <a:bodyPr>
            <a:normAutofit/>
          </a:bodyPr>
          <a:lstStyle/>
          <a:p>
            <a:pPr marL="0" indent="0">
              <a:buNone/>
            </a:pPr>
            <a:r>
              <a:rPr lang="en-GB" sz="2400" dirty="0" smtClean="0">
                <a:latin typeface="Comic Sans MS" panose="030F0702030302020204" pitchFamily="66" charset="0"/>
              </a:rPr>
              <a:t>-This </a:t>
            </a:r>
            <a:r>
              <a:rPr lang="en-GB" sz="2400" dirty="0">
                <a:latin typeface="Comic Sans MS" panose="030F0702030302020204" pitchFamily="66" charset="0"/>
              </a:rPr>
              <a:t>year, spelling words will be sent home to practise alongside being taught and practised in school</a:t>
            </a:r>
            <a:r>
              <a:rPr lang="en-GB" sz="2400" dirty="0" smtClean="0">
                <a:latin typeface="Comic Sans MS" panose="030F0702030302020204" pitchFamily="66" charset="0"/>
              </a:rPr>
              <a:t>.</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 There will be </a:t>
            </a:r>
            <a:r>
              <a:rPr lang="en-GB" sz="2400" b="1" dirty="0" smtClean="0">
                <a:latin typeface="Comic Sans MS" panose="030F0702030302020204" pitchFamily="66" charset="0"/>
              </a:rPr>
              <a:t>ten </a:t>
            </a:r>
            <a:r>
              <a:rPr lang="en-GB" sz="2400" b="1" dirty="0">
                <a:latin typeface="Comic Sans MS" panose="030F0702030302020204" pitchFamily="66" charset="0"/>
              </a:rPr>
              <a:t>spellings a week to learn</a:t>
            </a:r>
            <a:r>
              <a:rPr lang="en-GB" sz="2400" dirty="0">
                <a:latin typeface="Comic Sans MS" panose="030F0702030302020204" pitchFamily="66" charset="0"/>
              </a:rPr>
              <a:t>:</a:t>
            </a:r>
          </a:p>
          <a:p>
            <a:pPr marL="0" indent="0" algn="ctr">
              <a:buNone/>
            </a:pPr>
            <a:r>
              <a:rPr lang="en-GB" sz="2400" b="1" dirty="0" smtClean="0">
                <a:latin typeface="Comic Sans MS" panose="030F0702030302020204" pitchFamily="66" charset="0"/>
              </a:rPr>
              <a:t> </a:t>
            </a:r>
            <a:r>
              <a:rPr lang="en-GB" sz="2400" dirty="0" smtClean="0">
                <a:latin typeface="Comic Sans MS" panose="030F0702030302020204" pitchFamily="66" charset="0"/>
              </a:rPr>
              <a:t>Five </a:t>
            </a:r>
            <a:r>
              <a:rPr lang="en-GB" sz="2400" dirty="0">
                <a:latin typeface="Comic Sans MS" panose="030F0702030302020204" pitchFamily="66" charset="0"/>
              </a:rPr>
              <a:t>words from the </a:t>
            </a:r>
            <a:r>
              <a:rPr lang="en-GB" sz="2400" dirty="0" smtClean="0">
                <a:latin typeface="Comic Sans MS" panose="030F0702030302020204" pitchFamily="66" charset="0"/>
              </a:rPr>
              <a:t>Statutory </a:t>
            </a:r>
            <a:r>
              <a:rPr lang="en-GB" sz="2400" dirty="0">
                <a:latin typeface="Comic Sans MS" panose="030F0702030302020204" pitchFamily="66" charset="0"/>
              </a:rPr>
              <a:t>Spelling </a:t>
            </a:r>
            <a:r>
              <a:rPr lang="en-GB" sz="2400" dirty="0" smtClean="0">
                <a:latin typeface="Comic Sans MS" panose="030F0702030302020204" pitchFamily="66" charset="0"/>
              </a:rPr>
              <a:t>Lists</a:t>
            </a:r>
          </a:p>
          <a:p>
            <a:pPr marL="0" indent="0" algn="ctr">
              <a:buNone/>
            </a:pPr>
            <a:r>
              <a:rPr lang="en-GB" sz="2400" dirty="0" smtClean="0">
                <a:latin typeface="Comic Sans MS" panose="030F0702030302020204" pitchFamily="66" charset="0"/>
              </a:rPr>
              <a:t>Five words </a:t>
            </a:r>
            <a:r>
              <a:rPr lang="en-GB" sz="2400" dirty="0">
                <a:latin typeface="Comic Sans MS" panose="030F0702030302020204" pitchFamily="66" charset="0"/>
              </a:rPr>
              <a:t>following the rule taught in </a:t>
            </a:r>
            <a:r>
              <a:rPr lang="en-GB" sz="2400" dirty="0" smtClean="0">
                <a:latin typeface="Comic Sans MS" panose="030F0702030302020204" pitchFamily="66" charset="0"/>
              </a:rPr>
              <a:t>school.</a:t>
            </a:r>
          </a:p>
          <a:p>
            <a:pPr marL="0" indent="0" algn="ctr">
              <a:buNone/>
            </a:pPr>
            <a:endParaRPr lang="en-GB" sz="2400" dirty="0" smtClean="0">
              <a:latin typeface="Comic Sans MS" panose="030F0702030302020204" pitchFamily="66" charset="0"/>
            </a:endParaRPr>
          </a:p>
          <a:p>
            <a:pPr marL="0" indent="0">
              <a:buNone/>
            </a:pPr>
            <a:r>
              <a:rPr lang="en-GB" sz="2400" dirty="0" smtClean="0">
                <a:latin typeface="Comic Sans MS" panose="030F0702030302020204" pitchFamily="66" charset="0"/>
              </a:rPr>
              <a:t>-These </a:t>
            </a:r>
            <a:r>
              <a:rPr lang="en-GB" sz="2400" dirty="0">
                <a:latin typeface="Comic Sans MS" panose="030F0702030302020204" pitchFamily="66" charset="0"/>
              </a:rPr>
              <a:t>will be </a:t>
            </a:r>
            <a:r>
              <a:rPr lang="en-GB" sz="2400" dirty="0" smtClean="0">
                <a:latin typeface="Comic Sans MS" panose="030F0702030302020204" pitchFamily="66" charset="0"/>
              </a:rPr>
              <a:t>stuck in the purple spelling log and </a:t>
            </a:r>
            <a:r>
              <a:rPr lang="en-GB" sz="2400" dirty="0">
                <a:latin typeface="Comic Sans MS" panose="030F0702030302020204" pitchFamily="66" charset="0"/>
              </a:rPr>
              <a:t>assessed the </a:t>
            </a:r>
            <a:r>
              <a:rPr lang="en-GB" sz="2400" dirty="0" smtClean="0">
                <a:latin typeface="Comic Sans MS" panose="030F0702030302020204" pitchFamily="66" charset="0"/>
              </a:rPr>
              <a:t>following week.</a:t>
            </a:r>
            <a:br>
              <a:rPr lang="en-GB" sz="2400" dirty="0" smtClean="0">
                <a:latin typeface="Comic Sans MS" panose="030F0702030302020204" pitchFamily="66" charset="0"/>
              </a:rPr>
            </a:br>
            <a:r>
              <a:rPr lang="en-GB" sz="2400" dirty="0" smtClean="0">
                <a:latin typeface="Comic Sans MS" panose="030F0702030302020204" pitchFamily="66" charset="0"/>
              </a:rPr>
              <a:t>Thursday to Thursday</a:t>
            </a:r>
            <a:endParaRPr lang="en-GB" sz="2400" dirty="0">
              <a:latin typeface="Comic Sans MS" panose="030F0702030302020204" pitchFamily="66" charset="0"/>
            </a:endParaRPr>
          </a:p>
        </p:txBody>
      </p:sp>
      <p:sp>
        <p:nvSpPr>
          <p:cNvPr id="4" name="AutoShape 2" descr="Scripps National Spelling Bee Spelling Test Clip Art, PNG, 800x781px,  Scripps National Spelling Bee, Area, Art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Scripps National Spelling Bee Spelling Test Clip Art, PNG, 800x781px,  Scripps National Spelling Bee, Area, Artwor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Spelling Test Clipart - Free Clipart Images - ClipArt Best - ClipArt B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725144"/>
            <a:ext cx="1872208" cy="179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1030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Atom</a:t>
            </a:r>
            <a:endParaRPr lang="en-GB" dirty="0"/>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Atom homework will be assigned every </a:t>
            </a:r>
            <a:r>
              <a:rPr lang="en-GB" dirty="0" smtClean="0">
                <a:solidFill>
                  <a:srgbClr val="FF0000"/>
                </a:solidFill>
                <a:latin typeface="Comic Sans MS" panose="030F0702030302020204" pitchFamily="66" charset="0"/>
              </a:rPr>
              <a:t>Friday</a:t>
            </a:r>
            <a:r>
              <a:rPr lang="en-GB" dirty="0" smtClean="0">
                <a:latin typeface="Comic Sans MS" panose="030F0702030302020204" pitchFamily="66" charset="0"/>
              </a:rPr>
              <a:t> and will be linked to work we are doing in class.</a:t>
            </a:r>
          </a:p>
          <a:p>
            <a:r>
              <a:rPr lang="en-GB" dirty="0" smtClean="0">
                <a:latin typeface="Comic Sans MS" panose="030F0702030302020204" pitchFamily="66" charset="0"/>
              </a:rPr>
              <a:t>It is an expectation that Atom work is completed every week in English and maths. Please speak to your class teacher if this will be an </a:t>
            </a:r>
            <a:r>
              <a:rPr lang="en-GB" dirty="0">
                <a:latin typeface="Comic Sans MS" panose="030F0702030302020204" pitchFamily="66" charset="0"/>
              </a:rPr>
              <a:t>issue.</a:t>
            </a:r>
            <a:br>
              <a:rPr lang="en-GB" dirty="0">
                <a:latin typeface="Comic Sans MS" panose="030F0702030302020204" pitchFamily="66" charset="0"/>
              </a:rPr>
            </a:br>
            <a:r>
              <a:rPr lang="en-GB" dirty="0">
                <a:latin typeface="Comic Sans MS" panose="030F0702030302020204" pitchFamily="66" charset="0"/>
                <a:hlinkClick r:id="rId2"/>
              </a:rPr>
              <a:t>https://app.atomlearning.com</a:t>
            </a:r>
            <a:r>
              <a:rPr lang="en-GB" dirty="0" smtClean="0">
                <a:latin typeface="Comic Sans MS" panose="030F0702030302020204" pitchFamily="66" charset="0"/>
                <a:hlinkClick r:id="rId2"/>
              </a:rPr>
              <a:t>/</a:t>
            </a:r>
            <a:endParaRPr lang="en-GB" dirty="0" smtClean="0">
              <a:latin typeface="Comic Sans MS" panose="030F0702030302020204" pitchFamily="66" charset="0"/>
            </a:endParaRPr>
          </a:p>
        </p:txBody>
      </p:sp>
    </p:spTree>
    <p:extLst>
      <p:ext uri="{BB962C8B-B14F-4D97-AF65-F5344CB8AC3E}">
        <p14:creationId xmlns:p14="http://schemas.microsoft.com/office/powerpoint/2010/main" val="3946773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56" y="476672"/>
            <a:ext cx="8699795" cy="6048672"/>
          </a:xfrm>
        </p:spPr>
        <p:txBody>
          <a:bodyPr>
            <a:normAutofit/>
          </a:bodyPr>
          <a:lstStyle/>
          <a:p>
            <a:pPr>
              <a:buNone/>
            </a:pPr>
            <a:r>
              <a:rPr lang="en-GB" sz="4400" dirty="0" smtClean="0"/>
              <a:t> </a:t>
            </a:r>
          </a:p>
        </p:txBody>
      </p:sp>
      <p:sp>
        <p:nvSpPr>
          <p:cNvPr id="7" name="Rectangle 6"/>
          <p:cNvSpPr/>
          <p:nvPr/>
        </p:nvSpPr>
        <p:spPr>
          <a:xfrm>
            <a:off x="0" y="908720"/>
            <a:ext cx="9067350" cy="4832092"/>
          </a:xfrm>
          <a:prstGeom prst="rect">
            <a:avLst/>
          </a:prstGeom>
        </p:spPr>
        <p:txBody>
          <a:bodyPr wrap="square">
            <a:spAutoFit/>
          </a:bodyPr>
          <a:lstStyle/>
          <a:p>
            <a:pPr algn="ctr"/>
            <a:r>
              <a:rPr lang="en-GB" sz="2800" dirty="0">
                <a:latin typeface="Comic Sans MS" panose="030F0702030302020204" pitchFamily="66" charset="0"/>
              </a:rPr>
              <a:t>From Reception through to Year </a:t>
            </a:r>
            <a:r>
              <a:rPr lang="en-GB" sz="2800" dirty="0" smtClean="0">
                <a:latin typeface="Comic Sans MS" panose="030F0702030302020204" pitchFamily="66" charset="0"/>
              </a:rPr>
              <a:t>6 </a:t>
            </a:r>
            <a:r>
              <a:rPr lang="en-GB" sz="2800" dirty="0">
                <a:latin typeface="Comic Sans MS" panose="030F0702030302020204" pitchFamily="66" charset="0"/>
              </a:rPr>
              <a:t>we </a:t>
            </a:r>
            <a:r>
              <a:rPr lang="en-GB" sz="2800" dirty="0" smtClean="0">
                <a:latin typeface="Comic Sans MS" panose="030F0702030302020204" pitchFamily="66" charset="0"/>
              </a:rPr>
              <a:t>use the </a:t>
            </a:r>
            <a:r>
              <a:rPr lang="en-GB" sz="2800" dirty="0">
                <a:latin typeface="Comic Sans MS" panose="030F0702030302020204" pitchFamily="66" charset="0"/>
              </a:rPr>
              <a:t>cursive handwriting style. </a:t>
            </a: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The </a:t>
            </a:r>
            <a:r>
              <a:rPr lang="en-GB" sz="2800" dirty="0">
                <a:latin typeface="Comic Sans MS" panose="030F0702030302020204" pitchFamily="66" charset="0"/>
              </a:rPr>
              <a:t>aim of the style is to increase fluency and improve speed and presentation. </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You </a:t>
            </a:r>
            <a:r>
              <a:rPr lang="en-GB" sz="2800" dirty="0">
                <a:latin typeface="Comic Sans MS" panose="030F0702030302020204" pitchFamily="66" charset="0"/>
              </a:rPr>
              <a:t>will have access to the </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rPr>
              <a:t>website </a:t>
            </a:r>
            <a:r>
              <a:rPr lang="en-GB" sz="2800" dirty="0">
                <a:latin typeface="Comic Sans MS" panose="030F0702030302020204" pitchFamily="66" charset="0"/>
              </a:rPr>
              <a:t>at home:</a:t>
            </a:r>
          </a:p>
          <a:p>
            <a:pPr algn="ctr"/>
            <a:r>
              <a:rPr lang="en-GB" sz="2800" dirty="0" smtClean="0">
                <a:latin typeface="Comic Sans MS" panose="030F0702030302020204" pitchFamily="66" charset="0"/>
              </a:rPr>
              <a:t>	</a:t>
            </a:r>
            <a:r>
              <a:rPr lang="en-GB" sz="2800" dirty="0" smtClean="0">
                <a:solidFill>
                  <a:schemeClr val="accent1">
                    <a:lumMod val="75000"/>
                  </a:schemeClr>
                </a:solidFill>
                <a:latin typeface="Comic Sans MS" panose="030F0702030302020204" pitchFamily="66" charset="0"/>
              </a:rPr>
              <a:t>Username</a:t>
            </a:r>
            <a:r>
              <a:rPr lang="en-GB" sz="2800" dirty="0">
                <a:solidFill>
                  <a:schemeClr val="accent1">
                    <a:lumMod val="75000"/>
                  </a:schemeClr>
                </a:solidFill>
                <a:latin typeface="Comic Sans MS" panose="030F0702030302020204" pitchFamily="66" charset="0"/>
              </a:rPr>
              <a:t>:	else</a:t>
            </a:r>
          </a:p>
          <a:p>
            <a:pPr algn="ctr"/>
            <a:r>
              <a:rPr lang="en-GB" sz="2800" dirty="0" smtClean="0">
                <a:solidFill>
                  <a:schemeClr val="accent1">
                    <a:lumMod val="75000"/>
                  </a:schemeClr>
                </a:solidFill>
                <a:latin typeface="Comic Sans MS" panose="030F0702030302020204" pitchFamily="66" charset="0"/>
              </a:rPr>
              <a:t>	Password</a:t>
            </a:r>
            <a:r>
              <a:rPr lang="en-GB" sz="2800" dirty="0">
                <a:solidFill>
                  <a:schemeClr val="accent1">
                    <a:lumMod val="75000"/>
                  </a:schemeClr>
                </a:solidFill>
                <a:latin typeface="Comic Sans MS" panose="030F0702030302020204" pitchFamily="66" charset="0"/>
              </a:rPr>
              <a:t>:	</a:t>
            </a:r>
            <a:r>
              <a:rPr lang="en-GB" sz="2800" dirty="0" err="1" smtClean="0">
                <a:solidFill>
                  <a:schemeClr val="accent1">
                    <a:lumMod val="75000"/>
                  </a:schemeClr>
                </a:solidFill>
                <a:latin typeface="Comic Sans MS" panose="030F0702030302020204" pitchFamily="66" charset="0"/>
              </a:rPr>
              <a:t>nham</a:t>
            </a:r>
            <a:endParaRPr lang="en-GB" sz="2800" dirty="0">
              <a:solidFill>
                <a:schemeClr val="accent1">
                  <a:lumMod val="75000"/>
                </a:schemeClr>
              </a:solidFill>
              <a:latin typeface="Comic Sans MS" panose="030F0702030302020204" pitchFamily="66" charset="0"/>
            </a:endParaRPr>
          </a:p>
          <a:p>
            <a:pPr algn="ctr"/>
            <a:endParaRPr lang="en-GB" sz="2800" dirty="0">
              <a:latin typeface="Comic Sans MS" panose="030F0702030302020204" pitchFamily="66" charset="0"/>
            </a:endParaRPr>
          </a:p>
          <a:p>
            <a:pPr algn="ctr"/>
            <a:r>
              <a:rPr lang="en-GB" sz="2800" dirty="0">
                <a:latin typeface="Comic Sans MS" panose="030F0702030302020204" pitchFamily="66" charset="0"/>
                <a:hlinkClick r:id="rId2"/>
              </a:rPr>
              <a:t>http://www.letterjoin.co.uk</a:t>
            </a:r>
            <a:r>
              <a:rPr lang="en-GB" sz="2800" dirty="0">
                <a:latin typeface="Comic Sans MS" panose="030F0702030302020204" pitchFamily="66" charset="0"/>
              </a:rPr>
              <a:t> </a:t>
            </a:r>
          </a:p>
        </p:txBody>
      </p:sp>
      <p:sp>
        <p:nvSpPr>
          <p:cNvPr id="9" name="Title 1"/>
          <p:cNvSpPr txBox="1">
            <a:spLocks/>
          </p:cNvSpPr>
          <p:nvPr/>
        </p:nvSpPr>
        <p:spPr>
          <a:xfrm>
            <a:off x="2267744" y="-209128"/>
            <a:ext cx="4896544" cy="1371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u="sng" dirty="0" smtClean="0">
                <a:latin typeface="Letter-join Basic 33" panose="02000505000000020003" pitchFamily="50" charset="0"/>
              </a:rPr>
              <a:t>Handwriting </a:t>
            </a:r>
            <a:endParaRPr lang="en-GB" u="sng" dirty="0">
              <a:latin typeface="Letter-join Basic 33" panose="02000505000000020003" pitchFamily="50" charset="0"/>
            </a:endParaRPr>
          </a:p>
        </p:txBody>
      </p:sp>
    </p:spTree>
    <p:extLst>
      <p:ext uri="{BB962C8B-B14F-4D97-AF65-F5344CB8AC3E}">
        <p14:creationId xmlns:p14="http://schemas.microsoft.com/office/powerpoint/2010/main" val="24112440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7452" y="-151230"/>
            <a:ext cx="8229600" cy="1143000"/>
          </a:xfrm>
        </p:spPr>
        <p:txBody>
          <a:bodyPr/>
          <a:lstStyle/>
          <a:p>
            <a:r>
              <a:rPr lang="en-GB" dirty="0" smtClean="0">
                <a:latin typeface="Letter-join Basic 33" panose="02000505000000020003" pitchFamily="50" charset="0"/>
              </a:rPr>
              <a:t>Fidgets</a:t>
            </a:r>
            <a:endParaRPr lang="en-GB" dirty="0">
              <a:latin typeface="Letter-join Basic 33" panose="02000505000000020003" pitchFamily="50" charset="0"/>
            </a:endParaRPr>
          </a:p>
        </p:txBody>
      </p:sp>
      <p:sp>
        <p:nvSpPr>
          <p:cNvPr id="3" name="Content Placeholder 2"/>
          <p:cNvSpPr>
            <a:spLocks noGrp="1"/>
          </p:cNvSpPr>
          <p:nvPr>
            <p:ph idx="1"/>
          </p:nvPr>
        </p:nvSpPr>
        <p:spPr>
          <a:xfrm>
            <a:off x="161752" y="692696"/>
            <a:ext cx="9001000" cy="6131159"/>
          </a:xfrm>
        </p:spPr>
        <p:txBody>
          <a:bodyPr>
            <a:normAutofit fontScale="70000" lnSpcReduction="20000"/>
          </a:bodyPr>
          <a:lstStyle/>
          <a:p>
            <a:pPr marL="0" indent="0">
              <a:buNone/>
            </a:pPr>
            <a:r>
              <a:rPr lang="en-GB" dirty="0" smtClean="0"/>
              <a:t>Following </a:t>
            </a:r>
            <a:r>
              <a:rPr lang="en-GB" dirty="0"/>
              <a:t>a review of classroom practice and educational research, we are making some changes regarding Fidget Toys. The first change is to </a:t>
            </a:r>
            <a:r>
              <a:rPr lang="en-GB" dirty="0" smtClean="0"/>
              <a:t>refer </a:t>
            </a:r>
            <a:r>
              <a:rPr lang="en-GB" dirty="0"/>
              <a:t>to these sensory aids as </a:t>
            </a:r>
            <a:r>
              <a:rPr lang="en-GB" b="1" dirty="0"/>
              <a:t>Fidget Tools </a:t>
            </a:r>
            <a:r>
              <a:rPr lang="en-GB" dirty="0"/>
              <a:t>or </a:t>
            </a:r>
            <a:r>
              <a:rPr lang="en-GB" b="1" dirty="0"/>
              <a:t>Concentration Aids </a:t>
            </a:r>
            <a:r>
              <a:rPr lang="en-GB" dirty="0"/>
              <a:t>instead of toys. </a:t>
            </a:r>
            <a:r>
              <a:rPr lang="en-GB" dirty="0" smtClean="0"/>
              <a:t/>
            </a:r>
            <a:br>
              <a:rPr lang="en-GB" dirty="0" smtClean="0"/>
            </a:br>
            <a:endParaRPr lang="en-GB" dirty="0"/>
          </a:p>
          <a:p>
            <a:pPr marL="0" indent="0">
              <a:buNone/>
            </a:pPr>
            <a:r>
              <a:rPr lang="en-GB" dirty="0" smtClean="0">
                <a:solidFill>
                  <a:schemeClr val="tx2"/>
                </a:solidFill>
              </a:rPr>
              <a:t>Over </a:t>
            </a:r>
            <a:r>
              <a:rPr lang="en-GB" dirty="0">
                <a:solidFill>
                  <a:schemeClr val="tx2"/>
                </a:solidFill>
              </a:rPr>
              <a:t>recent months, we have found that “fidget toys” are </a:t>
            </a:r>
            <a:r>
              <a:rPr lang="en-GB" dirty="0" smtClean="0">
                <a:solidFill>
                  <a:schemeClr val="tx2"/>
                </a:solidFill>
              </a:rPr>
              <a:t>increasingly:</a:t>
            </a:r>
          </a:p>
          <a:p>
            <a:r>
              <a:rPr lang="en-GB" dirty="0" smtClean="0">
                <a:solidFill>
                  <a:schemeClr val="tx2"/>
                </a:solidFill>
              </a:rPr>
              <a:t>a </a:t>
            </a:r>
            <a:r>
              <a:rPr lang="en-GB" dirty="0">
                <a:solidFill>
                  <a:schemeClr val="tx2"/>
                </a:solidFill>
              </a:rPr>
              <a:t>source of distraction rather than supporting learning and </a:t>
            </a:r>
            <a:r>
              <a:rPr lang="en-GB" dirty="0" smtClean="0">
                <a:solidFill>
                  <a:schemeClr val="tx2"/>
                </a:solidFill>
              </a:rPr>
              <a:t>focus </a:t>
            </a:r>
          </a:p>
          <a:p>
            <a:r>
              <a:rPr lang="en-GB" dirty="0" smtClean="0">
                <a:solidFill>
                  <a:schemeClr val="tx2"/>
                </a:solidFill>
              </a:rPr>
              <a:t>shared </a:t>
            </a:r>
            <a:r>
              <a:rPr lang="en-GB" dirty="0">
                <a:solidFill>
                  <a:schemeClr val="tx2"/>
                </a:solidFill>
              </a:rPr>
              <a:t>between </a:t>
            </a:r>
            <a:r>
              <a:rPr lang="en-GB" dirty="0" smtClean="0">
                <a:solidFill>
                  <a:schemeClr val="tx2"/>
                </a:solidFill>
              </a:rPr>
              <a:t>children</a:t>
            </a:r>
          </a:p>
          <a:p>
            <a:r>
              <a:rPr lang="en-GB" dirty="0">
                <a:solidFill>
                  <a:schemeClr val="tx2"/>
                </a:solidFill>
              </a:rPr>
              <a:t>b</a:t>
            </a:r>
            <a:r>
              <a:rPr lang="en-GB" dirty="0" smtClean="0">
                <a:solidFill>
                  <a:schemeClr val="tx2"/>
                </a:solidFill>
              </a:rPr>
              <a:t>ecoming toys </a:t>
            </a:r>
            <a:r>
              <a:rPr lang="en-GB" dirty="0">
                <a:solidFill>
                  <a:schemeClr val="tx2"/>
                </a:solidFill>
              </a:rPr>
              <a:t>during </a:t>
            </a:r>
            <a:r>
              <a:rPr lang="en-GB" dirty="0" smtClean="0">
                <a:solidFill>
                  <a:schemeClr val="tx2"/>
                </a:solidFill>
              </a:rPr>
              <a:t>lessons</a:t>
            </a:r>
          </a:p>
          <a:p>
            <a:r>
              <a:rPr lang="en-GB" dirty="0" smtClean="0">
                <a:solidFill>
                  <a:schemeClr val="tx2"/>
                </a:solidFill>
              </a:rPr>
              <a:t>interrupting </a:t>
            </a:r>
            <a:r>
              <a:rPr lang="en-GB" dirty="0">
                <a:solidFill>
                  <a:schemeClr val="tx2"/>
                </a:solidFill>
              </a:rPr>
              <a:t>concentration </a:t>
            </a:r>
            <a:endParaRPr lang="en-GB" dirty="0" smtClean="0">
              <a:solidFill>
                <a:schemeClr val="tx2"/>
              </a:solidFill>
            </a:endParaRPr>
          </a:p>
          <a:p>
            <a:r>
              <a:rPr lang="en-GB" dirty="0" smtClean="0">
                <a:solidFill>
                  <a:schemeClr val="tx2"/>
                </a:solidFill>
              </a:rPr>
              <a:t>leading </a:t>
            </a:r>
            <a:r>
              <a:rPr lang="en-GB" dirty="0">
                <a:solidFill>
                  <a:schemeClr val="tx2"/>
                </a:solidFill>
              </a:rPr>
              <a:t>to disagreements between </a:t>
            </a:r>
            <a:r>
              <a:rPr lang="en-GB" dirty="0" smtClean="0">
                <a:solidFill>
                  <a:schemeClr val="tx2"/>
                </a:solidFill>
              </a:rPr>
              <a:t>pupils</a:t>
            </a:r>
          </a:p>
          <a:p>
            <a:endParaRPr lang="en-GB" dirty="0"/>
          </a:p>
          <a:p>
            <a:pPr marL="0" indent="0">
              <a:buNone/>
            </a:pPr>
            <a:r>
              <a:rPr lang="en-GB" dirty="0" smtClean="0"/>
              <a:t>Our </a:t>
            </a:r>
            <a:r>
              <a:rPr lang="en-GB" dirty="0"/>
              <a:t>decision is supported by current research, which shows there is no strong evidence that fidget toys improve attention, behaviour or learning for most pupils. Some </a:t>
            </a:r>
            <a:r>
              <a:rPr lang="en-GB" dirty="0" smtClean="0"/>
              <a:t>clinical studies show </a:t>
            </a:r>
            <a:r>
              <a:rPr lang="en-GB" dirty="0"/>
              <a:t>they can even become a distraction, and they are not recommended as an evidence-based intervention for ADHD.</a:t>
            </a:r>
          </a:p>
          <a:p>
            <a:pPr marL="0" indent="0">
              <a:buNone/>
            </a:pPr>
            <a:r>
              <a:rPr lang="en-GB" dirty="0" smtClean="0">
                <a:solidFill>
                  <a:srgbClr val="7030A0"/>
                </a:solidFill>
              </a:rPr>
              <a:t>We </a:t>
            </a:r>
            <a:r>
              <a:rPr lang="en-GB" dirty="0">
                <a:solidFill>
                  <a:srgbClr val="7030A0"/>
                </a:solidFill>
              </a:rPr>
              <a:t>therefore appreciate your support in ensuring </a:t>
            </a:r>
            <a:r>
              <a:rPr lang="en-GB" dirty="0" smtClean="0">
                <a:solidFill>
                  <a:srgbClr val="7030A0"/>
                </a:solidFill>
              </a:rPr>
              <a:t>fidget tools </a:t>
            </a:r>
            <a:r>
              <a:rPr lang="en-GB" b="1" dirty="0" smtClean="0">
                <a:solidFill>
                  <a:srgbClr val="7030A0"/>
                </a:solidFill>
              </a:rPr>
              <a:t>do not</a:t>
            </a:r>
            <a:r>
              <a:rPr lang="en-GB" dirty="0" smtClean="0">
                <a:solidFill>
                  <a:srgbClr val="7030A0"/>
                </a:solidFill>
              </a:rPr>
              <a:t> come </a:t>
            </a:r>
            <a:r>
              <a:rPr lang="en-GB" dirty="0">
                <a:solidFill>
                  <a:srgbClr val="7030A0"/>
                </a:solidFill>
              </a:rPr>
              <a:t>into </a:t>
            </a:r>
            <a:r>
              <a:rPr lang="en-GB" dirty="0" smtClean="0">
                <a:solidFill>
                  <a:srgbClr val="7030A0"/>
                </a:solidFill>
              </a:rPr>
              <a:t>school.</a:t>
            </a:r>
          </a:p>
          <a:p>
            <a:pPr marL="0" indent="0">
              <a:buNone/>
            </a:pPr>
            <a:r>
              <a:rPr lang="en-GB" sz="2800" dirty="0" smtClean="0">
                <a:latin typeface="Calibri Light" panose="020F0302020204030204" pitchFamily="34" charset="0"/>
                <a:cs typeface="Calibri Light" panose="020F0302020204030204" pitchFamily="34" charset="0"/>
              </a:rPr>
              <a:t>If your child had previously been allowed a fidget tool and you believe they still need it, please contact Mrs Cowell on </a:t>
            </a:r>
            <a:r>
              <a:rPr lang="en-GB" sz="2800" dirty="0" smtClean="0">
                <a:latin typeface="Calibri Light" panose="020F0302020204030204" pitchFamily="34" charset="0"/>
                <a:cs typeface="Calibri Light" panose="020F0302020204030204" pitchFamily="34" charset="0"/>
                <a:hlinkClick r:id="rId2"/>
              </a:rPr>
              <a:t>send@elsenham.essex.sch.uk</a:t>
            </a:r>
            <a:r>
              <a:rPr lang="en-GB" sz="2800" dirty="0" smtClean="0">
                <a:latin typeface="Calibri Light" panose="020F0302020204030204" pitchFamily="34" charset="0"/>
                <a:cs typeface="Calibri Light" panose="020F0302020204030204" pitchFamily="34" charset="0"/>
              </a:rPr>
              <a:t> to discuss this.</a:t>
            </a:r>
            <a:endParaRPr lang="en-GB" sz="2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267022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a:t>
            </a:r>
            <a:r>
              <a:rPr lang="en-GB" dirty="0"/>
              <a:t>m</a:t>
            </a:r>
            <a:r>
              <a:rPr lang="en-GB" dirty="0" smtClean="0"/>
              <a:t>edia and screen time</a:t>
            </a:r>
            <a:endParaRPr lang="en-GB" dirty="0"/>
          </a:p>
        </p:txBody>
      </p:sp>
      <p:pic>
        <p:nvPicPr>
          <p:cNvPr id="4" name="Content Placeholder 3"/>
          <p:cNvPicPr>
            <a:picLocks noGrp="1" noChangeAspect="1"/>
          </p:cNvPicPr>
          <p:nvPr>
            <p:ph idx="1"/>
          </p:nvPr>
        </p:nvPicPr>
        <p:blipFill>
          <a:blip r:embed="rId2"/>
          <a:stretch>
            <a:fillRect/>
          </a:stretch>
        </p:blipFill>
        <p:spPr>
          <a:xfrm>
            <a:off x="179511" y="1268760"/>
            <a:ext cx="8840839" cy="4968552"/>
          </a:xfrm>
          <a:prstGeom prst="rect">
            <a:avLst/>
          </a:prstGeom>
        </p:spPr>
      </p:pic>
    </p:spTree>
    <p:extLst>
      <p:ext uri="{BB962C8B-B14F-4D97-AF65-F5344CB8AC3E}">
        <p14:creationId xmlns:p14="http://schemas.microsoft.com/office/powerpoint/2010/main" val="16109275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981" y="188640"/>
            <a:ext cx="8229600" cy="1143000"/>
          </a:xfrm>
        </p:spPr>
        <p:txBody>
          <a:bodyPr/>
          <a:lstStyle/>
          <a:p>
            <a:r>
              <a:rPr lang="en-GB" dirty="0" smtClean="0"/>
              <a:t>Screen Time</a:t>
            </a:r>
            <a:endParaRPr lang="en-GB" dirty="0"/>
          </a:p>
        </p:txBody>
      </p:sp>
      <p:sp>
        <p:nvSpPr>
          <p:cNvPr id="3" name="Content Placeholder 2"/>
          <p:cNvSpPr>
            <a:spLocks noGrp="1"/>
          </p:cNvSpPr>
          <p:nvPr>
            <p:ph idx="1"/>
          </p:nvPr>
        </p:nvSpPr>
        <p:spPr>
          <a:xfrm>
            <a:off x="457200" y="980728"/>
            <a:ext cx="8428090" cy="3792439"/>
          </a:xfrm>
        </p:spPr>
        <p:txBody>
          <a:bodyPr>
            <a:normAutofit fontScale="92500" lnSpcReduction="10000"/>
          </a:bodyPr>
          <a:lstStyle/>
          <a:p>
            <a:r>
              <a:rPr lang="en-GB" dirty="0" smtClean="0"/>
              <a:t>Set boundaries with age restricted apps</a:t>
            </a:r>
          </a:p>
          <a:p>
            <a:r>
              <a:rPr lang="en-GB" dirty="0" smtClean="0"/>
              <a:t>Set time restrictions on screen use</a:t>
            </a:r>
          </a:p>
          <a:p>
            <a:r>
              <a:rPr lang="en-GB" dirty="0" smtClean="0"/>
              <a:t>Monitor closely for inappropriate content or conversations.</a:t>
            </a:r>
          </a:p>
          <a:p>
            <a:r>
              <a:rPr lang="en-GB" dirty="0" smtClean="0"/>
              <a:t>Be aware of effects on the brain and development</a:t>
            </a:r>
          </a:p>
          <a:p>
            <a:r>
              <a:rPr lang="en-GB" dirty="0" smtClean="0"/>
              <a:t>Be aware of cyber bullying</a:t>
            </a:r>
          </a:p>
          <a:p>
            <a:r>
              <a:rPr lang="en-GB" sz="2000" dirty="0" smtClean="0"/>
              <a:t>Visit the NSPCC website for further reading.</a:t>
            </a:r>
          </a:p>
          <a:p>
            <a:r>
              <a:rPr lang="en-GB" sz="2000" dirty="0"/>
              <a:t>https://www.youtube.com/watch?v=ndOB-vXwXxM</a:t>
            </a:r>
            <a:endParaRPr lang="en-GB" sz="2000" dirty="0" smtClean="0"/>
          </a:p>
          <a:p>
            <a:endParaRPr lang="en-GB" sz="2000" dirty="0" smtClean="0"/>
          </a:p>
          <a:p>
            <a:endParaRPr lang="en-GB" dirty="0"/>
          </a:p>
        </p:txBody>
      </p:sp>
      <p:pic>
        <p:nvPicPr>
          <p:cNvPr id="1028" name="Picture 4" descr="How can I help my child if they are being bullied? | NSP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4635400"/>
            <a:ext cx="9468544" cy="22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7239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school website</a:t>
            </a:r>
            <a:endParaRPr lang="en-GB" dirty="0"/>
          </a:p>
        </p:txBody>
      </p:sp>
      <p:sp>
        <p:nvSpPr>
          <p:cNvPr id="3" name="Content Placeholder 2"/>
          <p:cNvSpPr>
            <a:spLocks noGrp="1"/>
          </p:cNvSpPr>
          <p:nvPr>
            <p:ph idx="1"/>
          </p:nvPr>
        </p:nvSpPr>
        <p:spPr>
          <a:xfrm>
            <a:off x="3092301" y="1384144"/>
            <a:ext cx="3586550" cy="1219274"/>
          </a:xfrm>
        </p:spPr>
        <p:txBody>
          <a:bodyPr/>
          <a:lstStyle/>
          <a:p>
            <a:pPr marL="0" indent="0">
              <a:buNone/>
            </a:pPr>
            <a:r>
              <a:rPr lang="en-GB" dirty="0" smtClean="0">
                <a:hlinkClick r:id="rId2"/>
              </a:rPr>
              <a:t>School website</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27035">
            <a:off x="179512" y="2164842"/>
            <a:ext cx="6360791" cy="3396677"/>
          </a:xfrm>
          <a:prstGeom prst="rect">
            <a:avLst/>
          </a:prstGeom>
        </p:spPr>
      </p:pic>
      <p:pic>
        <p:nvPicPr>
          <p:cNvPr id="5" name="Picture 4"/>
          <p:cNvPicPr>
            <a:picLocks noChangeAspect="1"/>
          </p:cNvPicPr>
          <p:nvPr/>
        </p:nvPicPr>
        <p:blipFill rotWithShape="1">
          <a:blip r:embed="rId4"/>
          <a:srcRect l="5125" t="14913" r="4253" b="10020"/>
          <a:stretch/>
        </p:blipFill>
        <p:spPr>
          <a:xfrm rot="21301538">
            <a:off x="4559910" y="2357533"/>
            <a:ext cx="4825096" cy="2305163"/>
          </a:xfrm>
          <a:prstGeom prst="rect">
            <a:avLst/>
          </a:prstGeom>
        </p:spPr>
      </p:pic>
      <p:pic>
        <p:nvPicPr>
          <p:cNvPr id="7" name="Picture 6"/>
          <p:cNvPicPr>
            <a:picLocks noChangeAspect="1"/>
          </p:cNvPicPr>
          <p:nvPr/>
        </p:nvPicPr>
        <p:blipFill rotWithShape="1">
          <a:blip r:embed="rId5"/>
          <a:srcRect l="11341" t="16909" r="13490" b="16909"/>
          <a:stretch/>
        </p:blipFill>
        <p:spPr>
          <a:xfrm>
            <a:off x="6300192" y="4806436"/>
            <a:ext cx="2520280" cy="1872208"/>
          </a:xfrm>
          <a:prstGeom prst="rect">
            <a:avLst/>
          </a:prstGeom>
        </p:spPr>
      </p:pic>
      <p:pic>
        <p:nvPicPr>
          <p:cNvPr id="8" name="Picture 7"/>
          <p:cNvPicPr>
            <a:picLocks noChangeAspect="1"/>
          </p:cNvPicPr>
          <p:nvPr/>
        </p:nvPicPr>
        <p:blipFill rotWithShape="1">
          <a:blip r:embed="rId6"/>
          <a:srcRect l="7797" t="16507" r="7797" b="11723"/>
          <a:stretch/>
        </p:blipFill>
        <p:spPr>
          <a:xfrm rot="21270025">
            <a:off x="1259632" y="4867548"/>
            <a:ext cx="2937966" cy="1916065"/>
          </a:xfrm>
          <a:prstGeom prst="rect">
            <a:avLst/>
          </a:prstGeom>
        </p:spPr>
      </p:pic>
    </p:spTree>
    <p:extLst>
      <p:ext uri="{BB962C8B-B14F-4D97-AF65-F5344CB8AC3E}">
        <p14:creationId xmlns:p14="http://schemas.microsoft.com/office/powerpoint/2010/main" val="28351091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8229600" cy="1143000"/>
          </a:xfrm>
        </p:spPr>
        <p:txBody>
          <a:bodyPr/>
          <a:lstStyle/>
          <a:p>
            <a:r>
              <a:rPr lang="en-GB" dirty="0" smtClean="0">
                <a:latin typeface="Letter-join Basic 33" panose="02000505000000020003" pitchFamily="50" charset="0"/>
              </a:rPr>
              <a:t>Young Voices Concert</a:t>
            </a:r>
            <a:endParaRPr lang="en-GB" dirty="0">
              <a:latin typeface="Letter-join Basic 33" panose="02000505000000020003" pitchFamily="50" charset="0"/>
            </a:endParaRPr>
          </a:p>
        </p:txBody>
      </p:sp>
      <p:sp>
        <p:nvSpPr>
          <p:cNvPr id="3" name="Content Placeholder 2"/>
          <p:cNvSpPr>
            <a:spLocks noGrp="1"/>
          </p:cNvSpPr>
          <p:nvPr>
            <p:ph idx="1"/>
          </p:nvPr>
        </p:nvSpPr>
        <p:spPr>
          <a:xfrm>
            <a:off x="395536" y="980728"/>
            <a:ext cx="9001000" cy="3268960"/>
          </a:xfrm>
        </p:spPr>
        <p:txBody>
          <a:bodyPr>
            <a:normAutofit fontScale="77500" lnSpcReduction="20000"/>
          </a:bodyPr>
          <a:lstStyle/>
          <a:p>
            <a:pPr marL="0" indent="0" algn="ctr">
              <a:buNone/>
            </a:pPr>
            <a:r>
              <a:rPr lang="en-GB" dirty="0" smtClean="0">
                <a:latin typeface="Comic Sans MS" panose="030F0702030302020204" pitchFamily="66" charset="0"/>
              </a:rPr>
              <a:t>As part of their music curriculum, Year 5 are going to performing in a huge concert at the O2 Arena in London. Practise the songs at home by looking for </a:t>
            </a:r>
            <a:r>
              <a:rPr lang="en-GB" b="1" dirty="0" smtClean="0">
                <a:solidFill>
                  <a:schemeClr val="accent6">
                    <a:lumMod val="50000"/>
                  </a:schemeClr>
                </a:solidFill>
                <a:latin typeface="Comic Sans MS" panose="030F0702030302020204" pitchFamily="66" charset="0"/>
              </a:rPr>
              <a:t>’Young Voices Music Pack 2027’ </a:t>
            </a:r>
            <a:r>
              <a:rPr lang="en-GB" dirty="0" smtClean="0">
                <a:latin typeface="Comic Sans MS" panose="030F0702030302020204" pitchFamily="66" charset="0"/>
              </a:rPr>
              <a:t>on Spotify.</a:t>
            </a:r>
          </a:p>
          <a:p>
            <a:pPr marL="0" indent="0">
              <a:buNone/>
            </a:pPr>
            <a:r>
              <a:rPr lang="en-GB" sz="2800" dirty="0" smtClean="0">
                <a:latin typeface="Comic Sans MS" panose="030F0702030302020204" pitchFamily="66" charset="0"/>
              </a:rPr>
              <a:t>Date: </a:t>
            </a:r>
            <a:r>
              <a:rPr lang="en-GB" sz="2800" dirty="0" smtClean="0">
                <a:solidFill>
                  <a:srgbClr val="FF0000"/>
                </a:solidFill>
                <a:latin typeface="Comic Sans MS" panose="030F0702030302020204" pitchFamily="66" charset="0"/>
              </a:rPr>
              <a:t>19</a:t>
            </a:r>
            <a:r>
              <a:rPr lang="en-GB" sz="2800" baseline="30000" dirty="0" smtClean="0">
                <a:solidFill>
                  <a:srgbClr val="FF0000"/>
                </a:solidFill>
                <a:latin typeface="Comic Sans MS" panose="030F0702030302020204" pitchFamily="66" charset="0"/>
              </a:rPr>
              <a:t>th</a:t>
            </a:r>
            <a:r>
              <a:rPr lang="en-GB" sz="2800" dirty="0" smtClean="0">
                <a:solidFill>
                  <a:srgbClr val="FF0000"/>
                </a:solidFill>
                <a:latin typeface="Comic Sans MS" panose="030F0702030302020204" pitchFamily="66" charset="0"/>
              </a:rPr>
              <a:t> January</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a:latin typeface="Comic Sans MS" panose="030F0702030302020204" pitchFamily="66" charset="0"/>
              </a:rPr>
              <a:t>Details</a:t>
            </a:r>
            <a:r>
              <a:rPr lang="en-GB" sz="2800" dirty="0" smtClean="0">
                <a:latin typeface="Comic Sans MS" panose="030F0702030302020204" pitchFamily="66" charset="0"/>
              </a:rPr>
              <a:t>: </a:t>
            </a:r>
            <a:r>
              <a:rPr lang="en-GB" sz="2400" dirty="0" smtClean="0">
                <a:latin typeface="Comic Sans MS" panose="030F0702030302020204" pitchFamily="66" charset="0"/>
                <a:hlinkClick r:id="rId2"/>
              </a:rPr>
              <a:t>https</a:t>
            </a:r>
            <a:r>
              <a:rPr lang="en-GB" sz="2400" dirty="0">
                <a:latin typeface="Comic Sans MS" panose="030F0702030302020204" pitchFamily="66" charset="0"/>
                <a:hlinkClick r:id="rId2"/>
              </a:rPr>
              <a:t>://</a:t>
            </a:r>
            <a:r>
              <a:rPr lang="en-GB" sz="2400" dirty="0" smtClean="0">
                <a:latin typeface="Comic Sans MS" panose="030F0702030302020204" pitchFamily="66" charset="0"/>
                <a:hlinkClick r:id="rId2"/>
              </a:rPr>
              <a:t>yvmusicroom.com/auth/parent/journey/welcome</a:t>
            </a:r>
            <a:endParaRPr lang="en-GB" sz="2400" dirty="0" smtClean="0">
              <a:latin typeface="Comic Sans MS" panose="030F0702030302020204" pitchFamily="66" charset="0"/>
            </a:endParaRPr>
          </a:p>
          <a:p>
            <a:pPr marL="0" indent="0">
              <a:buNone/>
            </a:pPr>
            <a:r>
              <a:rPr lang="en-GB" sz="2400" dirty="0" smtClean="0">
                <a:latin typeface="Comic Sans MS" panose="030F0702030302020204" pitchFamily="66" charset="0"/>
              </a:rPr>
              <a:t>Parents </a:t>
            </a:r>
            <a:r>
              <a:rPr lang="en-GB" sz="2400" dirty="0" smtClean="0">
                <a:solidFill>
                  <a:srgbClr val="FF0000"/>
                </a:solidFill>
                <a:latin typeface="Comic Sans MS" panose="030F0702030302020204" pitchFamily="66" charset="0"/>
              </a:rPr>
              <a:t>must join </a:t>
            </a:r>
            <a:r>
              <a:rPr lang="en-GB" sz="2400" dirty="0" smtClean="0">
                <a:latin typeface="Comic Sans MS" panose="030F0702030302020204" pitchFamily="66" charset="0"/>
              </a:rPr>
              <a:t>the parent portal to book tickets or order t-shirts.</a:t>
            </a:r>
          </a:p>
          <a:p>
            <a:pPr marL="0" indent="0">
              <a:buNone/>
            </a:pP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rPr>
              <a:t>Payment: Payment for the coach to be sent </a:t>
            </a:r>
            <a:r>
              <a:rPr lang="en-GB" sz="2800" dirty="0" smtClean="0">
                <a:solidFill>
                  <a:srgbClr val="FF0000"/>
                </a:solidFill>
                <a:latin typeface="Comic Sans MS" panose="030F0702030302020204" pitchFamily="66" charset="0"/>
              </a:rPr>
              <a:t>by 29</a:t>
            </a:r>
            <a:r>
              <a:rPr lang="en-GB" sz="2800" baseline="30000" dirty="0" smtClean="0">
                <a:solidFill>
                  <a:srgbClr val="FF0000"/>
                </a:solidFill>
                <a:latin typeface="Comic Sans MS" panose="030F0702030302020204" pitchFamily="66" charset="0"/>
              </a:rPr>
              <a:t>th</a:t>
            </a:r>
            <a:r>
              <a:rPr lang="en-GB" sz="2800" dirty="0" smtClean="0">
                <a:solidFill>
                  <a:srgbClr val="FF0000"/>
                </a:solidFill>
                <a:latin typeface="Comic Sans MS" panose="030F0702030302020204" pitchFamily="66" charset="0"/>
              </a:rPr>
              <a:t> September</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hlinkClick r:id="rId3"/>
              </a:rPr>
              <a:t>Young Voices Video</a:t>
            </a:r>
            <a:endParaRPr lang="en-GB" sz="2800" dirty="0">
              <a:latin typeface="Comic Sans MS" panose="030F0702030302020204" pitchFamily="66" charset="0"/>
            </a:endParaRPr>
          </a:p>
        </p:txBody>
      </p:sp>
      <p:pic>
        <p:nvPicPr>
          <p:cNvPr id="2052" name="Picture 4" descr="Young Voices concert at The O2 London 20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 y="4319718"/>
            <a:ext cx="3384376" cy="253828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Young Voices perform at the O2 | Ech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92712" y="4319718"/>
            <a:ext cx="3235672" cy="2418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362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512" y="49567"/>
            <a:ext cx="4536504" cy="6804758"/>
          </a:xfrm>
          <a:prstGeom prst="rect">
            <a:avLst/>
          </a:prstGeom>
        </p:spPr>
      </p:pic>
      <p:sp>
        <p:nvSpPr>
          <p:cNvPr id="5" name="TextBox 4"/>
          <p:cNvSpPr txBox="1"/>
          <p:nvPr/>
        </p:nvSpPr>
        <p:spPr>
          <a:xfrm>
            <a:off x="4932040" y="620688"/>
            <a:ext cx="4000391" cy="5324535"/>
          </a:xfrm>
          <a:prstGeom prst="rect">
            <a:avLst/>
          </a:prstGeom>
          <a:noFill/>
        </p:spPr>
        <p:txBody>
          <a:bodyPr wrap="square" rtlCol="0">
            <a:spAutoFit/>
          </a:bodyPr>
          <a:lstStyle/>
          <a:p>
            <a:pPr fontAlgn="base"/>
            <a:r>
              <a:rPr lang="en-GB" sz="2000" dirty="0"/>
              <a:t>The hub team are having a coffee morning next week at 8.45am on Thursday 17th September. </a:t>
            </a:r>
            <a:endParaRPr lang="en-GB" sz="2000" dirty="0" smtClean="0"/>
          </a:p>
          <a:p>
            <a:pPr fontAlgn="base"/>
            <a:r>
              <a:rPr lang="en-GB" sz="2000" dirty="0" smtClean="0"/>
              <a:t/>
            </a:r>
            <a:br>
              <a:rPr lang="en-GB" sz="2000" dirty="0" smtClean="0"/>
            </a:br>
            <a:r>
              <a:rPr lang="en-GB" sz="2000" dirty="0" smtClean="0"/>
              <a:t>This </a:t>
            </a:r>
            <a:r>
              <a:rPr lang="en-GB" sz="2000" dirty="0"/>
              <a:t>will be an opportunity to meet our new pastoral lead. </a:t>
            </a:r>
            <a:endParaRPr lang="en-GB" sz="2000" dirty="0" smtClean="0"/>
          </a:p>
          <a:p>
            <a:pPr fontAlgn="base"/>
            <a:r>
              <a:rPr lang="en-GB" sz="2000" dirty="0" smtClean="0"/>
              <a:t/>
            </a:r>
            <a:br>
              <a:rPr lang="en-GB" sz="2000" dirty="0" smtClean="0"/>
            </a:br>
            <a:r>
              <a:rPr lang="en-GB" sz="2000" dirty="0" smtClean="0"/>
              <a:t>We </a:t>
            </a:r>
            <a:r>
              <a:rPr lang="en-GB" sz="2000" dirty="0"/>
              <a:t>are also having a workshop from Kirsty Rose an autism specialist who will be talking about supporting children with anxiety and social communication difficulties. Kirsty also works with families and will be able to talk about the services she offers. </a:t>
            </a:r>
            <a:r>
              <a:rPr lang="en-GB" sz="2000" dirty="0" smtClean="0"/>
              <a:t/>
            </a:r>
            <a:br>
              <a:rPr lang="en-GB" sz="2000" dirty="0" smtClean="0"/>
            </a:br>
            <a:endParaRPr lang="en-GB" sz="2000" dirty="0"/>
          </a:p>
          <a:p>
            <a:pPr fontAlgn="base"/>
            <a:r>
              <a:rPr lang="en-GB" sz="2000" dirty="0"/>
              <a:t>Everybody is welcome. </a:t>
            </a:r>
            <a:endParaRPr lang="en-GB" dirty="0"/>
          </a:p>
        </p:txBody>
      </p:sp>
    </p:spTree>
    <p:extLst>
      <p:ext uri="{BB962C8B-B14F-4D97-AF65-F5344CB8AC3E}">
        <p14:creationId xmlns:p14="http://schemas.microsoft.com/office/powerpoint/2010/main" val="3216413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712968" cy="5112568"/>
          </a:xfrm>
        </p:spPr>
        <p:txBody>
          <a:bodyPr>
            <a:normAutofit/>
          </a:bodyPr>
          <a:lstStyle/>
          <a:p>
            <a:pPr algn="ctr">
              <a:lnSpc>
                <a:spcPct val="120000"/>
              </a:lnSpc>
              <a:buNone/>
            </a:pPr>
            <a:r>
              <a:rPr lang="en-GB" sz="4400" u="sng" dirty="0" smtClean="0">
                <a:latin typeface="Letter-join Basic 33" panose="02000505000000020003" pitchFamily="50" charset="0"/>
              </a:rPr>
              <a:t>What needs to come to school daily:</a:t>
            </a:r>
          </a:p>
          <a:p>
            <a:pPr algn="ctr">
              <a:lnSpc>
                <a:spcPct val="120000"/>
              </a:lnSpc>
              <a:buNone/>
            </a:pPr>
            <a:r>
              <a:rPr lang="en-GB" u="sng" dirty="0" smtClean="0">
                <a:latin typeface="Comic Sans MS" panose="030F0702030302020204" pitchFamily="66" charset="0"/>
              </a:rPr>
              <a:t> </a:t>
            </a:r>
            <a:endParaRPr lang="en-GB" dirty="0" smtClean="0">
              <a:latin typeface="Comic Sans MS" panose="030F0702030302020204" pitchFamily="66" charset="0"/>
            </a:endParaRPr>
          </a:p>
          <a:p>
            <a:pPr algn="ctr">
              <a:lnSpc>
                <a:spcPct val="120000"/>
              </a:lnSpc>
              <a:buNone/>
            </a:pPr>
            <a:r>
              <a:rPr lang="en-GB" sz="4000" dirty="0" smtClean="0">
                <a:latin typeface="Comic Sans MS" panose="030F0702030302020204" pitchFamily="66" charset="0"/>
              </a:rPr>
              <a:t>-Water bottle </a:t>
            </a:r>
          </a:p>
          <a:p>
            <a:pPr algn="ctr">
              <a:lnSpc>
                <a:spcPct val="120000"/>
              </a:lnSpc>
              <a:buNone/>
            </a:pPr>
            <a:r>
              <a:rPr lang="en-GB" sz="4000" dirty="0" smtClean="0">
                <a:latin typeface="Comic Sans MS" panose="030F0702030302020204" pitchFamily="66" charset="0"/>
              </a:rPr>
              <a:t>-Reading record</a:t>
            </a:r>
          </a:p>
          <a:p>
            <a:pPr algn="ctr">
              <a:lnSpc>
                <a:spcPct val="120000"/>
              </a:lnSpc>
              <a:buNone/>
            </a:pPr>
            <a:r>
              <a:rPr lang="en-GB" sz="4000" dirty="0" smtClean="0">
                <a:latin typeface="Comic Sans MS" panose="030F0702030302020204" pitchFamily="66" charset="0"/>
              </a:rPr>
              <a:t>-</a:t>
            </a:r>
            <a:r>
              <a:rPr lang="en-GB" sz="4000" b="1" dirty="0" smtClean="0">
                <a:latin typeface="Comic Sans MS" panose="030F0702030302020204" pitchFamily="66" charset="0"/>
              </a:rPr>
              <a:t>Reading book</a:t>
            </a:r>
          </a:p>
          <a:p>
            <a:pPr algn="ctr">
              <a:lnSpc>
                <a:spcPct val="120000"/>
              </a:lnSpc>
              <a:buNone/>
            </a:pPr>
            <a:r>
              <a:rPr lang="en-GB" sz="4000" dirty="0" smtClean="0">
                <a:latin typeface="Comic Sans MS" panose="030F0702030302020204" pitchFamily="66" charset="0"/>
              </a:rPr>
              <a:t>-A snack (fruit, veg or cereal bar)</a:t>
            </a:r>
            <a:endParaRPr lang="en-GB" sz="2300" u="sng" dirty="0">
              <a:latin typeface="Comic Sans MS" panose="030F0702030302020204" pitchFamily="66" charset="0"/>
            </a:endParaRPr>
          </a:p>
          <a:p>
            <a:pPr>
              <a:lnSpc>
                <a:spcPct val="120000"/>
              </a:lnSpc>
              <a:buNone/>
            </a:pPr>
            <a:endParaRPr lang="en-GB" sz="2300" u="sng" dirty="0" smtClean="0">
              <a:latin typeface="Letter-join 33" panose="02000805000000020003" pitchFamily="50" charset="0"/>
            </a:endParaRPr>
          </a:p>
        </p:txBody>
      </p:sp>
      <p:sp>
        <p:nvSpPr>
          <p:cNvPr id="5" name="AutoShape 6" descr="The 9 Best Water Bottles for Kids of 202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0" descr="17 Best Water Bottles of All Sizes and Prices in 2022 | SELF"/>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8" name="Picture 16" descr="Hype Clouds 500ml Stainless Steel Metal Water Bottle | WHSmi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583010"/>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3" name="AutoShape 22" descr="Reading Record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24" descr="Reading Records"/>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utoShape 36" descr="949,724 Apple Stock Photos, Pictures &amp; Royalty-Free Images - iStock"/>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AutoShape 40" descr="Varieties Archive - New York Apple Association"/>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AutoShape 42" descr="Varieties Archive - New York Apple Associati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36" name="Picture 44" descr="Apple Photos, Download Free Apple Stock Photos &amp; HD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9476" y="167336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5281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5624" y="415016"/>
            <a:ext cx="8229600" cy="5256584"/>
          </a:xfrm>
        </p:spPr>
        <p:txBody>
          <a:bodyPr>
            <a:normAutofit lnSpcReduction="10000"/>
          </a:bodyPr>
          <a:lstStyle/>
          <a:p>
            <a:pPr algn="ctr">
              <a:buNone/>
            </a:pPr>
            <a:r>
              <a:rPr lang="en-GB" sz="5400" dirty="0">
                <a:latin typeface="Letter-join Basic 33" panose="02000505000000020003" pitchFamily="50" charset="0"/>
              </a:rPr>
              <a:t>Thank </a:t>
            </a:r>
            <a:r>
              <a:rPr lang="en-GB" sz="5400" dirty="0" smtClean="0">
                <a:latin typeface="Letter-join Basic 33" panose="02000505000000020003" pitchFamily="50" charset="0"/>
              </a:rPr>
              <a:t>you </a:t>
            </a:r>
            <a:r>
              <a:rPr lang="en-GB" sz="5400" dirty="0">
                <a:latin typeface="Letter-join Basic 33" panose="02000505000000020003" pitchFamily="50" charset="0"/>
              </a:rPr>
              <a:t>for </a:t>
            </a:r>
            <a:r>
              <a:rPr lang="en-GB" sz="5400" dirty="0" smtClean="0">
                <a:latin typeface="Letter-join Basic 33" panose="02000505000000020003" pitchFamily="50" charset="0"/>
              </a:rPr>
              <a:t>coming.</a:t>
            </a:r>
            <a:endParaRPr lang="en-GB" sz="5400" dirty="0">
              <a:latin typeface="Letter-join Basic 33" panose="02000505000000020003" pitchFamily="50" charset="0"/>
            </a:endParaRPr>
          </a:p>
          <a:p>
            <a:pPr algn="ctr">
              <a:buNone/>
            </a:pPr>
            <a:endParaRPr lang="en-GB" sz="5400" dirty="0" smtClean="0">
              <a:latin typeface="Letter-join Basic 33" panose="02000505000000020003" pitchFamily="50" charset="0"/>
            </a:endParaRPr>
          </a:p>
          <a:p>
            <a:pPr algn="ctr">
              <a:buNone/>
            </a:pPr>
            <a:r>
              <a:rPr lang="en-GB" sz="5400" dirty="0" smtClean="0">
                <a:latin typeface="Letter-join Basic 33" panose="02000505000000020003" pitchFamily="50" charset="0"/>
              </a:rPr>
              <a:t>Any questions?</a:t>
            </a:r>
          </a:p>
          <a:p>
            <a:pPr algn="ctr">
              <a:buNone/>
            </a:pPr>
            <a:endParaRPr lang="en-GB" sz="5400" dirty="0" smtClean="0">
              <a:latin typeface="Letter-join Basic 33" panose="02000505000000020003" pitchFamily="50" charset="0"/>
            </a:endParaRPr>
          </a:p>
          <a:p>
            <a:pPr algn="ctr">
              <a:buNone/>
            </a:pPr>
            <a:r>
              <a:rPr lang="en-GB" sz="3600" dirty="0" smtClean="0">
                <a:latin typeface="Letter-join Basic 33" panose="02000505000000020003" pitchFamily="50" charset="0"/>
              </a:rPr>
              <a:t>The school website, </a:t>
            </a:r>
            <a:r>
              <a:rPr lang="en-GB" sz="3600" dirty="0" err="1" smtClean="0">
                <a:latin typeface="Letter-join Basic 33" panose="02000505000000020003" pitchFamily="50" charset="0"/>
              </a:rPr>
              <a:t>Parentmail</a:t>
            </a:r>
            <a:r>
              <a:rPr lang="en-GB" sz="3600" dirty="0" smtClean="0">
                <a:latin typeface="Letter-join Basic 33" panose="02000505000000020003" pitchFamily="50" charset="0"/>
              </a:rPr>
              <a:t> and weekly Newsletters provide all important dates and details.</a:t>
            </a:r>
          </a:p>
          <a:p>
            <a:pPr algn="ctr">
              <a:buNone/>
            </a:pPr>
            <a:endParaRPr lang="en-GB" sz="3600" dirty="0">
              <a:latin typeface="Letter-join Basic 33" panose="02000505000000020003" pitchFamily="50" charset="0"/>
            </a:endParaRPr>
          </a:p>
          <a:p>
            <a:pPr algn="ctr">
              <a:buNone/>
            </a:pPr>
            <a:endParaRPr lang="en-GB" sz="3600" dirty="0">
              <a:latin typeface="Letter-join Basic 33" panose="02000505000000020003" pitchFamily="50" charset="0"/>
            </a:endParaRPr>
          </a:p>
        </p:txBody>
      </p:sp>
      <p:sp>
        <p:nvSpPr>
          <p:cNvPr id="2" name="AutoShape 2" descr="Colourful question marks clipart. Free download transparent .PNG | Creazill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Free Question Clipart Transparent, Download Free Question Clipart  Transparent png images, Free ClipArts on Clipart Librar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transparent background question clipart - Clip Art Librar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0" descr="194 Question Mark Clipart Pictures Illustrations &amp; Clip Art - iStoc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2" descr="194 Question Mark Clipart Pictures Illustrations &amp; Clip Art - iStoc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232" name="Picture 16" descr="Question Clipart Problem Analysis - Question Mark Png Transparent PNG Image  | Transparent PNG Free Download on See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810296"/>
            <a:ext cx="1814952" cy="168253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8" descr="Free Smile Cliparts, Download Free Smile Cliparts png images, Free ClipArts  on Clipart Library"/>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242" name="Picture 26" descr="Smile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036" y="1810295"/>
            <a:ext cx="1682530" cy="1682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0592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1260</TotalTime>
  <Words>1507</Words>
  <Application>Microsoft Office PowerPoint</Application>
  <PresentationFormat>On-screen Show (4:3)</PresentationFormat>
  <Paragraphs>181</Paragraphs>
  <Slides>25</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Comic Sans MS</vt:lpstr>
      <vt:lpstr>Letter-join 33</vt:lpstr>
      <vt:lpstr>Letter-join Basic 33</vt:lpstr>
      <vt:lpstr>Office Theme</vt:lpstr>
      <vt:lpstr>PowerPoint Presentation</vt:lpstr>
      <vt:lpstr>PowerPoint Presentation</vt:lpstr>
      <vt:lpstr>PowerPoint Presentation</vt:lpstr>
      <vt:lpstr>PowerPoint Presentation</vt:lpstr>
      <vt:lpstr>P.E. Uniform</vt:lpstr>
      <vt:lpstr>PowerPoint Presentation</vt:lpstr>
      <vt:lpstr>Science</vt:lpstr>
      <vt:lpstr>Class Guided Reading</vt:lpstr>
      <vt:lpstr>Class Guided Reading</vt:lpstr>
      <vt:lpstr>PowerPoint Presentation</vt:lpstr>
      <vt:lpstr>PowerPoint Presentation</vt:lpstr>
      <vt:lpstr>Renaissance Reading </vt:lpstr>
      <vt:lpstr>Renaissance Reading </vt:lpstr>
      <vt:lpstr>PowerPoint Presentation</vt:lpstr>
      <vt:lpstr>Homework - Spellings </vt:lpstr>
      <vt:lpstr>Atom</vt:lpstr>
      <vt:lpstr>PowerPoint Presentation</vt:lpstr>
      <vt:lpstr>Fidgets</vt:lpstr>
      <vt:lpstr>Social media and screen time</vt:lpstr>
      <vt:lpstr>Screen Time</vt:lpstr>
      <vt:lpstr>Our school website</vt:lpstr>
      <vt:lpstr>Young Voices Concert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Geraldine</dc:creator>
  <cp:lastModifiedBy>Jenna Sipple</cp:lastModifiedBy>
  <cp:revision>114</cp:revision>
  <cp:lastPrinted>2021-09-15T09:17:36Z</cp:lastPrinted>
  <dcterms:created xsi:type="dcterms:W3CDTF">2015-09-22T18:45:54Z</dcterms:created>
  <dcterms:modified xsi:type="dcterms:W3CDTF">2026-09-09T14:58:59Z</dcterms:modified>
</cp:coreProperties>
</file>