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6" r:id="rId3"/>
    <p:sldId id="257" r:id="rId4"/>
    <p:sldId id="289" r:id="rId5"/>
    <p:sldId id="288" r:id="rId6"/>
    <p:sldId id="277" r:id="rId7"/>
    <p:sldId id="295" r:id="rId8"/>
    <p:sldId id="278" r:id="rId9"/>
    <p:sldId id="279" r:id="rId10"/>
    <p:sldId id="294" r:id="rId11"/>
    <p:sldId id="270" r:id="rId12"/>
    <p:sldId id="283" r:id="rId13"/>
    <p:sldId id="284" r:id="rId14"/>
    <p:sldId id="271" r:id="rId15"/>
    <p:sldId id="290" r:id="rId16"/>
    <p:sldId id="258" r:id="rId17"/>
    <p:sldId id="287" r:id="rId18"/>
    <p:sldId id="285" r:id="rId19"/>
    <p:sldId id="281" r:id="rId2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84" autoAdjust="0"/>
    <p:restoredTop sz="94660"/>
  </p:normalViewPr>
  <p:slideViewPr>
    <p:cSldViewPr snapToGrid="0">
      <p:cViewPr varScale="1">
        <p:scale>
          <a:sx n="83" d="100"/>
          <a:sy n="83" d="100"/>
        </p:scale>
        <p:origin x="878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02C9A7-9F1E-4DBE-9F4D-1D39FD223C4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CD8366-548D-4986-A5B8-23B66141DC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5245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1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3680AF-1549-4B9F-A72D-851DF0173195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7612"/>
            <a:ext cx="5438775" cy="3907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243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243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085226-6502-4499-95FE-1175D74AE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971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Meghan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972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Meghan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1627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Alice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683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Meghan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9442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Alice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009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Alice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46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Rachel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046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Rachel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8637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Rachel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9136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Meghan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3958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Alice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880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Rachel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620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Meghan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23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Meghan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0822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Alice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2503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Alice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607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Rachel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8781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Rachel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85226-6502-4499-95FE-1175D74AEAD9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877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282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111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21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378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683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240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184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134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8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176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797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4FD3D-0795-46F4-ADD4-6E993D9A39E8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0F721-E77A-4D0C-9B5C-F2199C9160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211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tterjoin.co.uk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26.png"/><Relationship Id="rId10" Type="http://schemas.openxmlformats.org/officeDocument/2006/relationships/image" Target="../media/image29.jpeg"/><Relationship Id="rId4" Type="http://schemas.microsoft.com/office/2007/relationships/hdphoto" Target="../media/hdphoto3.wdp"/><Relationship Id="rId9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lsenham.essex.sch.uk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735" y="398448"/>
            <a:ext cx="9144000" cy="6316387"/>
          </a:xfrm>
        </p:spPr>
        <p:txBody>
          <a:bodyPr>
            <a:normAutofit/>
          </a:bodyPr>
          <a:lstStyle/>
          <a:p>
            <a:r>
              <a:rPr lang="en-GB" sz="4400" b="1" dirty="0" smtClean="0">
                <a:latin typeface="Letterjoin-Air Plus 33" panose="02000805000000020003" pitchFamily="50" charset="0"/>
              </a:rPr>
              <a:t>Year One</a:t>
            </a:r>
          </a:p>
          <a:p>
            <a:r>
              <a:rPr lang="en-GB" sz="4400" dirty="0" smtClean="0">
                <a:latin typeface="Letterjoin-Air Plus 33" panose="02000805000000020003" pitchFamily="50" charset="0"/>
              </a:rPr>
              <a:t>Meet the Teachers 2026</a:t>
            </a:r>
          </a:p>
          <a:p>
            <a:endParaRPr lang="en-GB" sz="4400" dirty="0" smtClean="0">
              <a:latin typeface="Letterjoin-Air Plus 33" panose="02000805000000020003" pitchFamily="50" charset="0"/>
            </a:endParaRPr>
          </a:p>
          <a:p>
            <a:endParaRPr lang="en-GB" sz="4400" dirty="0">
              <a:latin typeface="Letterjoin-Air Plus 33" panose="02000805000000020003" pitchFamily="50" charset="0"/>
            </a:endParaRPr>
          </a:p>
          <a:p>
            <a:endParaRPr lang="en-GB" sz="4400" dirty="0" smtClean="0">
              <a:latin typeface="Letterjoin-Air Plus 33" panose="02000805000000020003" pitchFamily="50" charset="0"/>
            </a:endParaRPr>
          </a:p>
          <a:p>
            <a:r>
              <a:rPr lang="en-GB" b="1" dirty="0" smtClean="0">
                <a:latin typeface="Letterjoin-Air Plus 33" panose="02000805000000020003" pitchFamily="50" charset="0"/>
              </a:rPr>
              <a:t>LSAs</a:t>
            </a:r>
          </a:p>
          <a:p>
            <a:endParaRPr lang="en-GB" dirty="0" smtClean="0">
              <a:latin typeface="Letterjoin-Air Plus 33" panose="02000805000000020003" pitchFamily="50" charset="0"/>
            </a:endParaRPr>
          </a:p>
          <a:p>
            <a:endParaRPr lang="en-GB" sz="4400" dirty="0">
              <a:latin typeface="Letterjoin-Air Plus 33" panose="02000805000000020003" pitchFamily="50" charset="0"/>
            </a:endParaRPr>
          </a:p>
          <a:p>
            <a:endParaRPr lang="en-GB" sz="4400" dirty="0" smtClean="0">
              <a:latin typeface="Letterjoin-Air Plus 33" panose="02000805000000020003" pitchFamily="50" charset="0"/>
            </a:endParaRPr>
          </a:p>
          <a:p>
            <a:endParaRPr lang="en-GB" sz="4400" dirty="0">
              <a:latin typeface="Letterjoin-Air Plus 33" panose="02000805000000020003" pitchFamily="50" charset="0"/>
            </a:endParaRPr>
          </a:p>
          <a:p>
            <a:endParaRPr lang="en-GB" dirty="0" smtClean="0">
              <a:latin typeface="Letterjoin-Air Plus 33" panose="02000805000000020003" pitchFamily="50" charset="0"/>
            </a:endParaRPr>
          </a:p>
          <a:p>
            <a:endParaRPr lang="en-GB" sz="4400" dirty="0">
              <a:latin typeface="Letterjoin-Air Plus 33" panose="02000805000000020003" pitchFamily="50" charset="0"/>
            </a:endParaRPr>
          </a:p>
          <a:p>
            <a:endParaRPr lang="en-GB" sz="4400" dirty="0" smtClean="0">
              <a:latin typeface="Letterjoin-Air Plus 33" panose="02000805000000020003" pitchFamily="50" charset="0"/>
            </a:endParaRPr>
          </a:p>
          <a:p>
            <a:endParaRPr lang="en-GB" sz="4400" dirty="0">
              <a:latin typeface="Letterjoin-Air Plus 33" panose="02000805000000020003" pitchFamily="50" charset="0"/>
            </a:endParaRPr>
          </a:p>
          <a:p>
            <a:endParaRPr lang="en-GB" sz="4400" dirty="0">
              <a:latin typeface="Letterjoin-Air Plus 33" panose="02000805000000020003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14556" y="2147945"/>
            <a:ext cx="293716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>
                <a:latin typeface="Letterjoin-Air Plus 33" panose="02000805000000020003" pitchFamily="50" charset="0"/>
              </a:rPr>
              <a:t/>
            </a:r>
            <a:br>
              <a:rPr lang="en-GB">
                <a:latin typeface="Letterjoin-Air Plus 33" panose="02000805000000020003" pitchFamily="50" charset="0"/>
              </a:rPr>
            </a:br>
            <a:r>
              <a:rPr lang="en-GB" sz="2400" smtClean="0">
                <a:latin typeface="Letterjoin-Air Plus 33" panose="02000805000000020003" pitchFamily="50" charset="0"/>
              </a:rPr>
              <a:t>Mrs Roberts</a:t>
            </a:r>
            <a:endParaRPr lang="en-GB" sz="2400" dirty="0" smtClean="0">
              <a:latin typeface="Letterjoin-Air Plus 33" panose="02000805000000020003" pitchFamily="50" charset="0"/>
            </a:endParaRPr>
          </a:p>
          <a:p>
            <a:pPr algn="ctr"/>
            <a:r>
              <a:rPr lang="en-GB" sz="2400" b="1" dirty="0" smtClean="0">
                <a:latin typeface="Letterjoin-Air Plus 33" panose="02000805000000020003" pitchFamily="50" charset="0"/>
              </a:rPr>
              <a:t>Beech </a:t>
            </a:r>
            <a:r>
              <a:rPr lang="en-GB" sz="2400" b="1" dirty="0">
                <a:latin typeface="Letterjoin-Air Plus 33" panose="02000805000000020003" pitchFamily="50" charset="0"/>
              </a:rPr>
              <a:t>Teacher</a:t>
            </a:r>
          </a:p>
          <a:p>
            <a:pPr algn="ctr"/>
            <a:endParaRPr lang="en-GB" sz="2400" dirty="0">
              <a:latin typeface="Letter-join Plus 33" panose="02000505000000020003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64509" y="2147945"/>
            <a:ext cx="338490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Letterjoin-Air Plus 33" panose="02000805000000020003" pitchFamily="50" charset="0"/>
              </a:rPr>
              <a:t/>
            </a:r>
            <a:br>
              <a:rPr lang="en-GB" dirty="0">
                <a:latin typeface="Letterjoin-Air Plus 33" panose="02000805000000020003" pitchFamily="50" charset="0"/>
              </a:rPr>
            </a:br>
            <a:r>
              <a:rPr lang="en-GB" sz="2400" dirty="0" smtClean="0">
                <a:latin typeface="Letterjoin-Air Plus 33" panose="02000805000000020003" pitchFamily="50" charset="0"/>
              </a:rPr>
              <a:t>Miss Verlander</a:t>
            </a:r>
          </a:p>
          <a:p>
            <a:pPr algn="ctr"/>
            <a:r>
              <a:rPr lang="en-GB" sz="2400" b="1" dirty="0" smtClean="0">
                <a:latin typeface="Letterjoin-Air Plus 33" panose="02000805000000020003" pitchFamily="50" charset="0"/>
              </a:rPr>
              <a:t>Chestnut </a:t>
            </a:r>
            <a:r>
              <a:rPr lang="en-GB" sz="2400" b="1" dirty="0">
                <a:latin typeface="Letterjoin-Air Plus 33" panose="02000805000000020003" pitchFamily="50" charset="0"/>
              </a:rPr>
              <a:t>Teacher</a:t>
            </a:r>
          </a:p>
          <a:p>
            <a:pPr algn="ctr"/>
            <a:endParaRPr lang="en-GB" sz="2400" dirty="0">
              <a:latin typeface="Letterjoin-Air Plus 33" panose="02000805000000020003" pitchFamily="50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01415" y="4417398"/>
            <a:ext cx="685030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Letterjoin-Air Plus 33" panose="02000805000000020003" pitchFamily="50" charset="0"/>
              </a:rPr>
              <a:t>Miss Monger</a:t>
            </a:r>
          </a:p>
          <a:p>
            <a:pPr algn="ctr"/>
            <a:r>
              <a:rPr lang="en-GB" sz="2400" dirty="0">
                <a:latin typeface="Letterjoin-Air Plus 33" panose="02000805000000020003" pitchFamily="50" charset="0"/>
              </a:rPr>
              <a:t>Miss </a:t>
            </a:r>
            <a:r>
              <a:rPr lang="en-GB" sz="2400" dirty="0" smtClean="0">
                <a:latin typeface="Letterjoin-Air Plus 33" panose="02000805000000020003" pitchFamily="50" charset="0"/>
              </a:rPr>
              <a:t>Sturrock</a:t>
            </a:r>
          </a:p>
          <a:p>
            <a:pPr algn="ctr"/>
            <a:r>
              <a:rPr lang="en-GB" sz="2400" dirty="0" smtClean="0">
                <a:latin typeface="Letterjoin-Air Plus 33" panose="02000805000000020003" pitchFamily="50" charset="0"/>
              </a:rPr>
              <a:t>Mrs Mallet</a:t>
            </a:r>
          </a:p>
          <a:p>
            <a:pPr algn="ctr"/>
            <a:r>
              <a:rPr lang="en-GB" sz="2400" dirty="0" smtClean="0">
                <a:latin typeface="Letterjoin-Air Plus 33" panose="02000805000000020003" pitchFamily="50" charset="0"/>
              </a:rPr>
              <a:t>Mrs Brown</a:t>
            </a:r>
          </a:p>
          <a:p>
            <a:pPr algn="ctr"/>
            <a:r>
              <a:rPr lang="en-GB" sz="2400" dirty="0" smtClean="0">
                <a:latin typeface="Letterjoin-Air Plus 33" panose="02000805000000020003" pitchFamily="50" charset="0"/>
              </a:rPr>
              <a:t>Mrs Glover</a:t>
            </a:r>
          </a:p>
          <a:p>
            <a:pPr algn="ctr"/>
            <a:endParaRPr lang="en-GB" sz="2400" dirty="0">
              <a:latin typeface="Letterjoin-Air Plus 33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66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46226">
            <a:off x="8615913" y="929863"/>
            <a:ext cx="3217429" cy="42899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u="sng" dirty="0" smtClean="0">
                <a:latin typeface="Letterjoin-Air Plus 33" panose="02000805000000020003" pitchFamily="50" charset="0"/>
                <a:ea typeface="CCW Cursive Writing 1" charset="0"/>
                <a:cs typeface="CCW Cursive Writing 1" charset="0"/>
              </a:rPr>
              <a:t>Transition from EYFS to Year 1</a:t>
            </a:r>
            <a:endParaRPr lang="en-GB" sz="3600" u="sng" dirty="0">
              <a:latin typeface="Letterjoin-Air Plus 33" panose="02000805000000020003" pitchFamily="50" charset="0"/>
              <a:ea typeface="CCW Cursive Writing 1" charset="0"/>
              <a:cs typeface="CCW Cursive Writing 1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01885"/>
            <a:ext cx="5664200" cy="4351338"/>
          </a:xfrm>
        </p:spPr>
        <p:txBody>
          <a:bodyPr>
            <a:normAutofit fontScale="92500"/>
          </a:bodyPr>
          <a:lstStyle/>
          <a:p>
            <a:r>
              <a:rPr lang="en-GB" sz="2400" dirty="0" smtClean="0">
                <a:latin typeface="Letterjoin-Air Plus 33" panose="02000805000000020003" pitchFamily="50" charset="0"/>
              </a:rPr>
              <a:t>Focus on settling in, behaviour and getting to know each other</a:t>
            </a:r>
          </a:p>
          <a:p>
            <a:pPr marL="0" indent="0">
              <a:buNone/>
            </a:pPr>
            <a:endParaRPr lang="en-GB" sz="2400" dirty="0" smtClean="0">
              <a:latin typeface="Letterjoin-Air Plus 33" panose="02000805000000020003" pitchFamily="50" charset="0"/>
            </a:endParaRPr>
          </a:p>
          <a:p>
            <a:r>
              <a:rPr lang="en-GB" sz="2400" b="1" dirty="0" smtClean="0">
                <a:latin typeface="Letterjoin-Air Plus 33" panose="02000805000000020003" pitchFamily="50" charset="0"/>
              </a:rPr>
              <a:t>Continuous and Enhanced provision o</a:t>
            </a:r>
            <a:r>
              <a:rPr lang="en-GB" sz="2400" dirty="0" smtClean="0">
                <a:latin typeface="Letterjoin-Air Plus 33" panose="02000805000000020003" pitchFamily="50" charset="0"/>
              </a:rPr>
              <a:t>pportunities throughout the day.</a:t>
            </a:r>
          </a:p>
          <a:p>
            <a:pPr marL="0" indent="0">
              <a:buNone/>
            </a:pPr>
            <a:endParaRPr lang="en-GB" sz="2400" dirty="0" smtClean="0">
              <a:latin typeface="Letterjoin-Air Plus 33" panose="02000805000000020003" pitchFamily="50" charset="0"/>
            </a:endParaRPr>
          </a:p>
          <a:p>
            <a:r>
              <a:rPr lang="en-GB" sz="2400" dirty="0" smtClean="0">
                <a:latin typeface="Letterjoin-Air Plus 33" panose="02000805000000020003" pitchFamily="50" charset="0"/>
              </a:rPr>
              <a:t>Fluidity into the outdoor classroom</a:t>
            </a:r>
          </a:p>
          <a:p>
            <a:endParaRPr lang="en-GB" sz="2400" dirty="0" smtClean="0">
              <a:latin typeface="Letterjoin-Air Plus 33" panose="02000805000000020003" pitchFamily="50" charset="0"/>
            </a:endParaRPr>
          </a:p>
          <a:p>
            <a:r>
              <a:rPr lang="en-GB" sz="2400" dirty="0" smtClean="0">
                <a:latin typeface="Letterjoin-Air Plus 33" panose="02000805000000020003" pitchFamily="50" charset="0"/>
              </a:rPr>
              <a:t>Forest School</a:t>
            </a:r>
            <a:endParaRPr lang="en-GB" sz="2400" dirty="0">
              <a:latin typeface="Letterjoin-Air Plus 33" panose="02000805000000020003" pitchFamily="50" charset="0"/>
            </a:endParaRPr>
          </a:p>
          <a:p>
            <a:pPr>
              <a:lnSpc>
                <a:spcPct val="200000"/>
              </a:lnSpc>
            </a:pPr>
            <a:endParaRPr lang="en-GB" dirty="0"/>
          </a:p>
        </p:txBody>
      </p:sp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4" b="10681"/>
          <a:stretch/>
        </p:blipFill>
        <p:spPr bwMode="auto">
          <a:xfrm rot="21192044">
            <a:off x="6170691" y="3003787"/>
            <a:ext cx="3203409" cy="3456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47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u="sng" dirty="0" smtClean="0">
                <a:latin typeface="Letterjoin-Air Plus 33" panose="02000805000000020003" pitchFamily="50" charset="0"/>
              </a:rPr>
              <a:t>P.E.</a:t>
            </a:r>
            <a:endParaRPr lang="en-GB" sz="3600" u="sng" dirty="0">
              <a:latin typeface="Letterjoin-Air Plus 33" panose="02000805000000020003" pitchFamily="50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0360033" cy="4351338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Letterjoin-Air Plus 33" panose="02000805000000020003" pitchFamily="50" charset="0"/>
              </a:rPr>
              <a:t>Indoor P.E. is on a </a:t>
            </a:r>
            <a:r>
              <a:rPr lang="en-GB" b="1" dirty="0" smtClean="0">
                <a:latin typeface="Letterjoin-Air Plus 33" panose="02000805000000020003" pitchFamily="50" charset="0"/>
              </a:rPr>
              <a:t>Thursday</a:t>
            </a:r>
          </a:p>
          <a:p>
            <a:r>
              <a:rPr lang="en-GB" dirty="0" smtClean="0">
                <a:latin typeface="Letterjoin-Air Plus 33" panose="02000805000000020003" pitchFamily="50" charset="0"/>
              </a:rPr>
              <a:t>Outdoor P.E. is on a </a:t>
            </a:r>
            <a:r>
              <a:rPr lang="en-GB" b="1" dirty="0" smtClean="0">
                <a:latin typeface="Letterjoin-Air Plus 33" panose="02000805000000020003" pitchFamily="50" charset="0"/>
              </a:rPr>
              <a:t>Wednesday</a:t>
            </a:r>
          </a:p>
          <a:p>
            <a:r>
              <a:rPr lang="en-GB" dirty="0">
                <a:latin typeface="Letterjoin-Air Plus 33" panose="02000805000000020003" pitchFamily="50" charset="0"/>
              </a:rPr>
              <a:t>Children need </a:t>
            </a:r>
            <a:r>
              <a:rPr lang="en-GB" dirty="0" smtClean="0">
                <a:latin typeface="Letterjoin-Air Plus 33" panose="02000805000000020003" pitchFamily="50" charset="0"/>
              </a:rPr>
              <a:t>to come into school in their </a:t>
            </a:r>
            <a:r>
              <a:rPr lang="en-GB" u="sng" dirty="0" smtClean="0">
                <a:latin typeface="Letterjoin-Air Plus 33" panose="02000805000000020003" pitchFamily="50" charset="0"/>
              </a:rPr>
              <a:t>named</a:t>
            </a:r>
            <a:r>
              <a:rPr lang="en-GB" dirty="0" smtClean="0">
                <a:latin typeface="Letterjoin-Air Plus 33" panose="02000805000000020003" pitchFamily="50" charset="0"/>
              </a:rPr>
              <a:t> P.E. kit (green top, black shorts/joggers and jumper/fleece</a:t>
            </a:r>
            <a:endParaRPr lang="en-GB" dirty="0">
              <a:latin typeface="Letterjoin-Air Plus 33" panose="02000805000000020003" pitchFamily="50" charset="0"/>
            </a:endParaRPr>
          </a:p>
          <a:p>
            <a:r>
              <a:rPr lang="en-GB" dirty="0" smtClean="0">
                <a:latin typeface="Letterjoin-Air Plus 33" panose="02000805000000020003" pitchFamily="50" charset="0"/>
              </a:rPr>
              <a:t>No earrings for P.E. lessons. Please remove them at home or ensure your child can remove them themselves.</a:t>
            </a:r>
          </a:p>
          <a:p>
            <a:endParaRPr lang="en-GB" sz="2200" dirty="0" smtClean="0">
              <a:latin typeface="Letter-join Plus 33" panose="02000505000000020003" pitchFamily="50" charset="0"/>
            </a:endParaRPr>
          </a:p>
          <a:p>
            <a:endParaRPr lang="en-GB" sz="2200" dirty="0">
              <a:latin typeface="Letter-join Plus 33" panose="02000505000000020003" pitchFamily="50" charset="0"/>
            </a:endParaRPr>
          </a:p>
          <a:p>
            <a:endParaRPr lang="en-GB" sz="2200" dirty="0" smtClean="0">
              <a:latin typeface="Letter-join Plus 33" panose="02000505000000020003" pitchFamily="50" charset="0"/>
            </a:endParaRPr>
          </a:p>
        </p:txBody>
      </p:sp>
      <p:pic>
        <p:nvPicPr>
          <p:cNvPr id="2056" name="Picture 8" descr="Subject Focus: Physical Education – Heart of England Schoo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2396">
            <a:off x="8790722" y="607938"/>
            <a:ext cx="2590787" cy="1708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853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4195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b="1" u="sng" dirty="0" smtClean="0">
                <a:latin typeface="Letterjoin-Air Plus 33" panose="02000805000000020003" pitchFamily="50" charset="0"/>
              </a:rPr>
              <a:t>Forest School</a:t>
            </a:r>
            <a:endParaRPr lang="en-GB" sz="3600" b="1" u="sng" dirty="0">
              <a:latin typeface="Letterjoin-Air Plus 33" panose="02000805000000020003" pitchFamily="50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869" l="9967" r="9411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655958"/>
            <a:ext cx="2475946" cy="2475946"/>
          </a:xfrm>
          <a:prstGeom prst="rect">
            <a:avLst/>
          </a:prstGeom>
        </p:spPr>
      </p:pic>
      <p:pic>
        <p:nvPicPr>
          <p:cNvPr id="3074" name="Picture 2" descr="Forest Clip Art at Clker.com - vector clip art online, royalty free &amp;  public doma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46" y="4469385"/>
            <a:ext cx="4298373" cy="2185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38200" y="1123394"/>
            <a:ext cx="105156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 smtClean="0">
                <a:latin typeface="Letterjoin-Air Plus 33" panose="02000805000000020003" pitchFamily="50" charset="0"/>
              </a:rPr>
              <a:t>Every </a:t>
            </a:r>
            <a:r>
              <a:rPr lang="en-GB" sz="2600" b="1" dirty="0" smtClean="0">
                <a:latin typeface="Letterjoin-Air Plus 33" panose="02000805000000020003" pitchFamily="50" charset="0"/>
              </a:rPr>
              <a:t>Wednesday</a:t>
            </a:r>
            <a:r>
              <a:rPr lang="en-GB" sz="2600" dirty="0" smtClean="0">
                <a:latin typeface="Letterjoin-Air Plus 33" panose="02000805000000020003" pitchFamily="50" charset="0"/>
              </a:rPr>
              <a:t> Year 1 pupils will be taking part in outdoor learning in our Forest School.</a:t>
            </a:r>
          </a:p>
          <a:p>
            <a:endParaRPr lang="en-GB" sz="2600" dirty="0" smtClean="0">
              <a:latin typeface="Letterjoin-Air Plus 33" panose="02000805000000020003" pitchFamily="50" charset="0"/>
            </a:endParaRPr>
          </a:p>
          <a:p>
            <a:r>
              <a:rPr lang="en-GB" sz="2600" dirty="0" smtClean="0">
                <a:latin typeface="Letterjoin-Air Plus 33" panose="02000805000000020003" pitchFamily="50" charset="0"/>
              </a:rPr>
              <a:t>Why we love Forest School:</a:t>
            </a:r>
          </a:p>
          <a:p>
            <a:r>
              <a:rPr lang="en-GB" sz="2600" dirty="0" smtClean="0">
                <a:latin typeface="Letterjoin-Air Plus 33" panose="02000805000000020003" pitchFamily="50" charset="0"/>
              </a:rPr>
              <a:t>-  Improved mental health and wellbeing</a:t>
            </a:r>
          </a:p>
          <a:p>
            <a:r>
              <a:rPr lang="en-GB" sz="2600" dirty="0" smtClean="0">
                <a:latin typeface="Letterjoin-Air Plus 33" panose="02000805000000020003" pitchFamily="50" charset="0"/>
              </a:rPr>
              <a:t>-  Fresh air and space to explore</a:t>
            </a:r>
          </a:p>
          <a:p>
            <a:pPr marL="342900" indent="-342900">
              <a:buFontTx/>
              <a:buChar char="-"/>
            </a:pPr>
            <a:r>
              <a:rPr lang="en-GB" sz="2600" dirty="0" smtClean="0">
                <a:latin typeface="Letterjoin-Air Plus 33" panose="02000805000000020003" pitchFamily="50" charset="0"/>
              </a:rPr>
              <a:t>It promotes self-esteem </a:t>
            </a:r>
          </a:p>
          <a:p>
            <a:pPr marL="342900" indent="-342900">
              <a:buFontTx/>
              <a:buChar char="-"/>
            </a:pPr>
            <a:r>
              <a:rPr lang="en-GB" sz="2600" dirty="0" smtClean="0">
                <a:latin typeface="Letterjoin-Air Plus 33" panose="02000805000000020003" pitchFamily="50" charset="0"/>
              </a:rPr>
              <a:t>Creativity is nurtured</a:t>
            </a:r>
          </a:p>
          <a:p>
            <a:pPr marL="342900" indent="-342900">
              <a:buFontTx/>
              <a:buChar char="-"/>
            </a:pPr>
            <a:r>
              <a:rPr lang="en-GB" sz="2600" dirty="0" smtClean="0">
                <a:latin typeface="Letterjoin-Air Plus 33" panose="02000805000000020003" pitchFamily="50" charset="0"/>
              </a:rPr>
              <a:t>Supported risk-taking leads to greater independence</a:t>
            </a:r>
          </a:p>
          <a:p>
            <a:endParaRPr lang="en-GB" sz="2200" dirty="0" smtClean="0">
              <a:latin typeface="Letter-join Plus 33" panose="02000505000000020003" pitchFamily="50" charset="0"/>
            </a:endParaRPr>
          </a:p>
          <a:p>
            <a:endParaRPr lang="en-GB" sz="2200" dirty="0">
              <a:latin typeface="Letter-join Plus 33" panose="02000505000000020003" pitchFamily="50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69839" y="2446945"/>
            <a:ext cx="19329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 smtClean="0">
                <a:solidFill>
                  <a:prstClr val="black"/>
                </a:solidFill>
                <a:latin typeface="Letterjoin-Air Plus 33" panose="02000805000000020003" pitchFamily="50" charset="0"/>
              </a:rPr>
              <a:t>Forest School and P.E. Clothes</a:t>
            </a:r>
            <a:endParaRPr lang="en-GB" sz="1400" dirty="0"/>
          </a:p>
        </p:txBody>
      </p:sp>
      <p:sp>
        <p:nvSpPr>
          <p:cNvPr id="8" name="Explosion 1 7"/>
          <p:cNvSpPr/>
          <p:nvPr/>
        </p:nvSpPr>
        <p:spPr>
          <a:xfrm>
            <a:off x="8759220" y="1678168"/>
            <a:ext cx="3354224" cy="2677016"/>
          </a:xfrm>
          <a:prstGeom prst="irregularSeal1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47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u="sng" dirty="0" smtClean="0">
                <a:latin typeface="Letterjoin-Air Plus 33" panose="02000805000000020003" pitchFamily="50" charset="0"/>
              </a:rPr>
              <a:t>Behaviour</a:t>
            </a:r>
            <a:endParaRPr lang="en-GB" sz="3600" u="sng" dirty="0">
              <a:latin typeface="Letterjoin-Air Plus 33" panose="02000805000000020003" pitchFamily="50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sz="3200" dirty="0" smtClean="0">
                <a:latin typeface="Letterjoin-Air Plus 33" panose="02000805000000020003" pitchFamily="50" charset="0"/>
              </a:rPr>
              <a:t>Verbal praise</a:t>
            </a:r>
          </a:p>
          <a:p>
            <a:r>
              <a:rPr lang="en-GB" sz="3200" dirty="0" smtClean="0">
                <a:latin typeface="Letterjoin-Air Plus 33" panose="02000805000000020003" pitchFamily="50" charset="0"/>
              </a:rPr>
              <a:t>Transformer award</a:t>
            </a:r>
          </a:p>
          <a:p>
            <a:r>
              <a:rPr lang="en-GB" sz="3200" dirty="0" smtClean="0">
                <a:latin typeface="Letterjoin-Air Plus 33" panose="02000805000000020003" pitchFamily="50" charset="0"/>
              </a:rPr>
              <a:t>Celebration assembly</a:t>
            </a:r>
          </a:p>
          <a:p>
            <a:r>
              <a:rPr lang="en-GB" sz="3200" dirty="0" smtClean="0">
                <a:latin typeface="Letterjoin-Air Plus 33" panose="02000805000000020003" pitchFamily="50" charset="0"/>
              </a:rPr>
              <a:t>Praise notes</a:t>
            </a:r>
          </a:p>
          <a:p>
            <a:r>
              <a:rPr lang="en-GB" sz="3200" dirty="0" err="1" smtClean="0">
                <a:latin typeface="Letterjoin-Air Plus 33" panose="02000805000000020003" pitchFamily="50" charset="0"/>
              </a:rPr>
              <a:t>Headteacher</a:t>
            </a:r>
            <a:r>
              <a:rPr lang="en-GB" sz="3200" dirty="0" smtClean="0">
                <a:latin typeface="Letterjoin-Air Plus 33" panose="02000805000000020003" pitchFamily="50" charset="0"/>
              </a:rPr>
              <a:t> awards</a:t>
            </a:r>
          </a:p>
          <a:p>
            <a:r>
              <a:rPr lang="en-GB" sz="3200" dirty="0" smtClean="0">
                <a:latin typeface="Letterjoin-Air Plus 33" panose="02000805000000020003" pitchFamily="50" charset="0"/>
              </a:rPr>
              <a:t>Stickers</a:t>
            </a:r>
          </a:p>
          <a:p>
            <a:r>
              <a:rPr lang="en-GB" sz="3200" dirty="0" smtClean="0">
                <a:latin typeface="Letterjoin-Air Plus 33" panose="02000805000000020003" pitchFamily="50" charset="0"/>
              </a:rPr>
              <a:t>Marbles</a:t>
            </a:r>
          </a:p>
          <a:p>
            <a:r>
              <a:rPr lang="en-GB" sz="3200" dirty="0" smtClean="0">
                <a:latin typeface="Letterjoin-Air Plus 33" panose="02000805000000020003" pitchFamily="50" charset="0"/>
              </a:rPr>
              <a:t>Class reward jar</a:t>
            </a:r>
          </a:p>
          <a:p>
            <a:pPr marL="0" indent="0">
              <a:buNone/>
            </a:pPr>
            <a:endParaRPr lang="en-GB" dirty="0">
              <a:latin typeface="Letter-join Plus 33" panose="02000505000000020003" pitchFamily="50" charset="0"/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6705008" y="1971182"/>
            <a:ext cx="3120301" cy="3131129"/>
          </a:xfrm>
          <a:prstGeom prst="star5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WHITE Class Reward Jar with 70 Pastel ...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89" b="99111" l="9375" r="89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0323" y="3636734"/>
            <a:ext cx="2621684" cy="263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https://encrypted-tbn1.gstatic.com/shopping?q=tbn:ANd9GcRuHJDVH5w1UEFOurCKuo5zRQhPt2ev8AhhMXYRUNRa4b21ue1jPPcqYmpX7UbPDdlgoYAxPYnFoySLEsZR_b_ghqulEGlQ8maA7i9UZ6DafZS4EnbVDS5WyZqTvA&amp;usqp=CA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https://encrypted-tbn1.gstatic.com/shopping?q=tbn:ANd9GcRuHJDVH5w1UEFOurCKuo5zRQhPt2ev8AhhMXYRUNRa4b21ue1jPPcqYmpX7UbPDdlgoYAxPYnFoySLEsZR_b_ghqulEGlQ8maA7i9UZ6DafZS4EnbVDS5WyZqTvA&amp;usqp=CAc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1651" y="4821817"/>
            <a:ext cx="1685925" cy="1676400"/>
          </a:xfrm>
          <a:prstGeom prst="rect">
            <a:avLst/>
          </a:prstGeom>
        </p:spPr>
      </p:pic>
      <p:pic>
        <p:nvPicPr>
          <p:cNvPr id="1032" name="Picture 8" descr="On hearing voices.. There's this voice in my head. It's a… | by Jessica  Hagy | Personal Growth | Mediu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2" t="15282" r="2638" b="2416"/>
          <a:stretch/>
        </p:blipFill>
        <p:spPr bwMode="auto">
          <a:xfrm>
            <a:off x="8808482" y="797084"/>
            <a:ext cx="2608637" cy="1750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70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235" y="79446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u="sng" dirty="0" smtClean="0">
                <a:latin typeface="Letterjoin-Air Plus 33" panose="02000805000000020003" pitchFamily="50" charset="0"/>
                <a:ea typeface="CCW Cursive Writing 1" charset="0"/>
                <a:cs typeface="CCW Cursive Writing 1" charset="0"/>
              </a:rPr>
              <a:t>A typical day in Year One</a:t>
            </a:r>
            <a:r>
              <a:rPr lang="en-US" sz="4000" u="sng" dirty="0" smtClean="0">
                <a:latin typeface="Letterjoin-Air Plus 33" panose="02000805000000020003" pitchFamily="50" charset="0"/>
                <a:ea typeface="CCW Cursive Writing 1" charset="0"/>
                <a:cs typeface="CCW Cursive Writing 1" charset="0"/>
              </a:rPr>
              <a:t> </a:t>
            </a:r>
            <a:endParaRPr lang="en-US" sz="4000" u="sng" dirty="0">
              <a:latin typeface="Letterjoin-Air Plus 33" panose="02000805000000020003" pitchFamily="50" charset="0"/>
              <a:ea typeface="CCW Cursive Writing 1" charset="0"/>
              <a:cs typeface="CCW Cursive Writing 1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5175" y="1235654"/>
            <a:ext cx="1102504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Letterjoin-Air Plus 33" panose="02000805000000020003" pitchFamily="50" charset="0"/>
              </a:rPr>
              <a:t>Early </a:t>
            </a:r>
            <a:r>
              <a:rPr lang="en-GB" sz="2800" dirty="0">
                <a:latin typeface="Letterjoin-Air Plus 33" panose="02000805000000020003" pitchFamily="50" charset="0"/>
              </a:rPr>
              <a:t>morning SODA work </a:t>
            </a:r>
            <a:endParaRPr lang="en-GB" sz="2800" dirty="0" smtClean="0">
              <a:latin typeface="Letterjoin-Air Plus 33" panose="02000805000000020003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Letterjoin-Air Plus 33" panose="02000805000000020003" pitchFamily="50" charset="0"/>
              </a:rPr>
              <a:t>RWI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Letterjoin-Air Plus 33" panose="02000805000000020003" pitchFamily="50" charset="0"/>
              </a:rPr>
              <a:t>English or Maths</a:t>
            </a:r>
            <a:endParaRPr lang="en-GB" sz="2800" dirty="0">
              <a:latin typeface="Letterjoin-Air Plus 33" panose="02000805000000020003" pitchFamily="50" charset="0"/>
            </a:endParaRPr>
          </a:p>
          <a:p>
            <a:r>
              <a:rPr lang="en-GB" sz="2800" b="1" i="1" dirty="0">
                <a:solidFill>
                  <a:srgbClr val="00B0F0"/>
                </a:solidFill>
                <a:latin typeface="Letterjoin-Air Plus 33" panose="02000805000000020003" pitchFamily="50" charset="0"/>
              </a:rPr>
              <a:t>Break time at </a:t>
            </a:r>
            <a:r>
              <a:rPr lang="en-GB" sz="2800" b="1" i="1" dirty="0" smtClean="0">
                <a:solidFill>
                  <a:srgbClr val="00B0F0"/>
                </a:solidFill>
                <a:latin typeface="Letterjoin-Air Plus 33" panose="02000805000000020003" pitchFamily="50" charset="0"/>
              </a:rPr>
              <a:t>10.20am</a:t>
            </a:r>
            <a:endParaRPr lang="en-GB" sz="2800" b="1" dirty="0">
              <a:solidFill>
                <a:srgbClr val="00B0F0"/>
              </a:solidFill>
              <a:latin typeface="Letterjoin-Air Plus 33" panose="02000805000000020003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Letterjoin-Air Plus 33" panose="02000805000000020003" pitchFamily="50" charset="0"/>
              </a:rPr>
              <a:t>Maths or English</a:t>
            </a:r>
            <a:endParaRPr lang="en-GB" sz="2800" dirty="0">
              <a:latin typeface="Letterjoin-Air Plus 33" panose="02000805000000020003" pitchFamily="50" charset="0"/>
            </a:endParaRPr>
          </a:p>
          <a:p>
            <a:r>
              <a:rPr lang="en-GB" sz="2800" b="1" i="1" dirty="0">
                <a:solidFill>
                  <a:srgbClr val="00B0F0"/>
                </a:solidFill>
                <a:latin typeface="Letterjoin-Air Plus 33" panose="02000805000000020003" pitchFamily="50" charset="0"/>
              </a:rPr>
              <a:t>Lunch time at </a:t>
            </a:r>
            <a:r>
              <a:rPr lang="en-GB" sz="2800" b="1" i="1" dirty="0" smtClean="0">
                <a:solidFill>
                  <a:srgbClr val="00B0F0"/>
                </a:solidFill>
                <a:latin typeface="Letterjoin-Air Plus 33" panose="02000805000000020003" pitchFamily="50" charset="0"/>
              </a:rPr>
              <a:t>12pm</a:t>
            </a:r>
            <a:endParaRPr lang="en-GB" sz="2800" b="1" dirty="0">
              <a:solidFill>
                <a:srgbClr val="00B0F0"/>
              </a:solidFill>
              <a:latin typeface="Letterjoin-Air Plus 33" panose="02000805000000020003" pitchFamily="50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join-Air Plus 33" panose="02000805000000020003" pitchFamily="50" charset="0"/>
              </a:rPr>
              <a:t>Foundation subject </a:t>
            </a:r>
            <a:endParaRPr lang="en-GB" sz="2800" dirty="0" smtClean="0">
              <a:latin typeface="Letterjoin-Air Plus 33" panose="02000805000000020003" pitchFamily="50" charset="0"/>
            </a:endParaRPr>
          </a:p>
          <a:p>
            <a:pPr lvl="1"/>
            <a:r>
              <a:rPr lang="en-GB" sz="2800" dirty="0" smtClean="0">
                <a:latin typeface="Letterjoin-Air Plus 33" panose="02000805000000020003" pitchFamily="50" charset="0"/>
              </a:rPr>
              <a:t>(science</a:t>
            </a:r>
            <a:r>
              <a:rPr lang="en-GB" sz="2800" dirty="0">
                <a:latin typeface="Letterjoin-Air Plus 33" panose="02000805000000020003" pitchFamily="50" charset="0"/>
              </a:rPr>
              <a:t>, R.E. </a:t>
            </a:r>
            <a:r>
              <a:rPr lang="en-GB" sz="2800" dirty="0" smtClean="0">
                <a:latin typeface="Letterjoin-Air Plus 33" panose="02000805000000020003" pitchFamily="50" charset="0"/>
              </a:rPr>
              <a:t>geography</a:t>
            </a:r>
            <a:r>
              <a:rPr lang="en-GB" sz="2800" dirty="0">
                <a:latin typeface="Letterjoin-Air Plus 33" panose="02000805000000020003" pitchFamily="50" charset="0"/>
              </a:rPr>
              <a:t>,</a:t>
            </a:r>
            <a:r>
              <a:rPr lang="en-GB" sz="2800" dirty="0" smtClean="0">
                <a:latin typeface="Letterjoin-Air Plus 33" panose="02000805000000020003" pitchFamily="50" charset="0"/>
              </a:rPr>
              <a:t> </a:t>
            </a:r>
            <a:r>
              <a:rPr lang="en-GB" sz="2800" dirty="0">
                <a:latin typeface="Letterjoin-Air Plus 33" panose="02000805000000020003" pitchFamily="50" charset="0"/>
              </a:rPr>
              <a:t>P.E. history, P.S.H.E. computing, music</a:t>
            </a:r>
            <a:r>
              <a:rPr lang="en-GB" sz="2800" dirty="0" smtClean="0">
                <a:latin typeface="Letterjoin-Air Plus 33" panose="02000805000000020003" pitchFamily="50" charset="0"/>
              </a:rPr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Letterjoin-Air Plus 33" panose="02000805000000020003" pitchFamily="50" charset="0"/>
              </a:rPr>
              <a:t>Collective Worship (Assembly</a:t>
            </a:r>
            <a:r>
              <a:rPr lang="en-GB" sz="2800" dirty="0" smtClean="0">
                <a:latin typeface="Letterjoin-Air Plus 33" panose="02000805000000020003" pitchFamily="50" charset="0"/>
              </a:rPr>
              <a:t>)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Letterjoin-Air Plus 33" panose="02000805000000020003" pitchFamily="50" charset="0"/>
              </a:rPr>
              <a:t>Home Time</a:t>
            </a:r>
            <a:endParaRPr lang="en-GB" sz="2800" dirty="0">
              <a:latin typeface="Letterjoin-Air Plus 33" panose="02000805000000020003" pitchFamily="50" charset="0"/>
            </a:endParaRPr>
          </a:p>
        </p:txBody>
      </p:sp>
      <p:sp>
        <p:nvSpPr>
          <p:cNvPr id="4" name="AutoShape 2" descr="13,766,160 Post it note Vector Image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Ads yellow sheet of paper with sticky tape and shadow on gray backgroynd. Papers note sheet blank pag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Colored Sticks with Pins — Stock Vector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Oval Callout 8"/>
          <p:cNvSpPr/>
          <p:nvPr/>
        </p:nvSpPr>
        <p:spPr>
          <a:xfrm>
            <a:off x="7915563" y="465138"/>
            <a:ext cx="3878861" cy="2790342"/>
          </a:xfrm>
          <a:prstGeom prst="wedgeEllipse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8204522" y="978205"/>
            <a:ext cx="33878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3" panose="02000805000000020003" pitchFamily="50" charset="0"/>
              </a:rPr>
              <a:t>Continuous and enhanced provision runs alongside our curriculum. </a:t>
            </a:r>
            <a:endParaRPr lang="en-GB" sz="2400" dirty="0">
              <a:latin typeface="Letterjoin-Air Plus 33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39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1413" y="844952"/>
            <a:ext cx="11053822" cy="371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endParaRPr lang="en-GB" sz="2400" dirty="0">
              <a:latin typeface="Letter-join 33" panose="02000805000000020003"/>
            </a:endParaRPr>
          </a:p>
          <a:p>
            <a:pPr marL="342900" indent="-3429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GB" sz="2400" dirty="0" smtClean="0">
                <a:latin typeface="Letter-join 33" panose="02000805000000020003"/>
              </a:rPr>
              <a:t>Formal </a:t>
            </a:r>
            <a:r>
              <a:rPr lang="en-GB" sz="2400" dirty="0">
                <a:latin typeface="Letter-join 33" panose="02000805000000020003"/>
              </a:rPr>
              <a:t>lesson inputs</a:t>
            </a:r>
          </a:p>
          <a:p>
            <a:pPr marL="342900" indent="-3429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GB" sz="2400" dirty="0">
                <a:latin typeface="Letter-join 33" panose="02000805000000020003"/>
              </a:rPr>
              <a:t>Purposeful and engaging learning environment, indoors and out, where children can explore and learn throughout the day. </a:t>
            </a:r>
          </a:p>
          <a:p>
            <a:pPr marL="342900" indent="-3429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GB" sz="2400" dirty="0">
                <a:latin typeface="Letter-join 33" panose="02000805000000020003"/>
              </a:rPr>
              <a:t>Teachers plan and resource opportunities, with a focus on consolidating and deepening knowledge and skills covered within our curriculum.</a:t>
            </a:r>
          </a:p>
          <a:p>
            <a:pPr marL="342900" indent="-342900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en-GB" sz="2400" dirty="0">
                <a:latin typeface="Letter-join 33" panose="02000805000000020003"/>
              </a:rPr>
              <a:t>Children have FUN!</a:t>
            </a:r>
            <a:endParaRPr lang="en-GB" sz="24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20524" y="49613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u="sng" dirty="0" smtClean="0">
                <a:latin typeface="Letterjoin-Air Plus 33" panose="02000805000000020003" pitchFamily="50" charset="0"/>
                <a:ea typeface="CCW Cursive Writing 1" charset="0"/>
                <a:cs typeface="CCW Cursive Writing 1" charset="0"/>
              </a:rPr>
              <a:t>Enhanced Provision </a:t>
            </a:r>
            <a:endParaRPr lang="en-US" sz="4000" u="sng" dirty="0">
              <a:latin typeface="Letterjoin-Air Plus 33" panose="02000805000000020003" pitchFamily="50" charset="0"/>
              <a:ea typeface="CCW Cursive Writing 1" charset="0"/>
              <a:cs typeface="CCW Cursive Writing 1" charset="0"/>
            </a:endParaRPr>
          </a:p>
        </p:txBody>
      </p:sp>
      <p:pic>
        <p:nvPicPr>
          <p:cNvPr id="5" name="Picture 4" descr="T:\2025-2026\Beech and Chestnut\Chestnut\Pictures\Class Page and Forest school\IMG_0777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99"/>
          <a:stretch/>
        </p:blipFill>
        <p:spPr bwMode="auto">
          <a:xfrm rot="5073457">
            <a:off x="8304981" y="4022462"/>
            <a:ext cx="2434188" cy="21943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074784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92933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Letterjoin-Air Plus 33" panose="02000805000000020003" pitchFamily="50" charset="0"/>
              </a:rPr>
              <a:t>Reading</a:t>
            </a:r>
            <a:r>
              <a:rPr lang="en-GB" b="1" u="sng" dirty="0" smtClean="0">
                <a:latin typeface="Letterjoin-Air Plus 33" panose="02000805000000020003" pitchFamily="50" charset="0"/>
              </a:rPr>
              <a:t> </a:t>
            </a:r>
            <a:endParaRPr lang="en-GB" b="1" u="sng" dirty="0">
              <a:latin typeface="Letterjoin-Air Plus 33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>
                <a:latin typeface="Letterjoin-Air Plus 33" panose="02000805000000020003" pitchFamily="50" charset="0"/>
              </a:rPr>
              <a:t>All reading levels were thoroughly                                                                                                         assessed during the Summer term                                               in EYFS.</a:t>
            </a:r>
          </a:p>
          <a:p>
            <a:pPr>
              <a:lnSpc>
                <a:spcPct val="150000"/>
              </a:lnSpc>
            </a:pPr>
            <a:r>
              <a:rPr lang="en-GB" sz="2400" dirty="0" smtClean="0">
                <a:latin typeface="Letterjoin-Air Plus 33" panose="02000805000000020003" pitchFamily="50" charset="0"/>
              </a:rPr>
              <a:t>The children have been grouped and                                       have daily RWI phonics sessions, to                                            match their ability.</a:t>
            </a:r>
            <a:endParaRPr lang="en-GB" sz="2400" dirty="0">
              <a:latin typeface="Letterjoin-Air Plus 33" panose="02000805000000020003" pitchFamily="50" charset="0"/>
            </a:endParaRPr>
          </a:p>
        </p:txBody>
      </p:sp>
      <p:pic>
        <p:nvPicPr>
          <p:cNvPr id="4" name="Picture 4" descr="Image p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863">
            <a:off x="7628782" y="536627"/>
            <a:ext cx="3843441" cy="288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ead Write Inc. Phonics | Grasme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448" y="3339686"/>
            <a:ext cx="3240768" cy="3026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717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3813" y="599763"/>
            <a:ext cx="4269377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u="sng" dirty="0" smtClean="0">
                <a:latin typeface="Letterjoin-Air Plus 33" panose="02000805000000020003" pitchFamily="50" charset="0"/>
              </a:rPr>
              <a:t>Reading at home</a:t>
            </a:r>
            <a:endParaRPr lang="en-GB" sz="3200" u="sng" dirty="0">
              <a:latin typeface="Letterjoin-Air Plus 33" panose="02000805000000020003" pitchFamily="50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602269" y="483578"/>
            <a:ext cx="4388116" cy="60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en-GB" sz="1600" b="1" u="sng" dirty="0" smtClean="0"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Home r</a:t>
            </a:r>
            <a:r>
              <a:rPr lang="en-GB" sz="1600" b="1" u="sng" dirty="0" smtClean="0">
                <a:effectLst/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eading expectations</a:t>
            </a:r>
            <a:r>
              <a:rPr lang="en-GB" sz="1600" b="1" u="sng" dirty="0">
                <a:effectLst/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GB" sz="1300" dirty="0" smtClean="0"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Books your child will be bringing home: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en-GB" sz="1300" dirty="0">
              <a:latin typeface="Letterjoin-Air Plus 33" panose="02000805000000020003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One Read, Write, Inc. book that the children have practised reading in school.</a:t>
            </a:r>
          </a:p>
          <a:p>
            <a:pPr marL="285750" lvl="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One Read, Write, Inc. book that the children have not read before.</a:t>
            </a:r>
          </a:p>
          <a:p>
            <a:pPr marL="285750" lvl="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One ‘book bag’ book for you to read and your child to enjoy.</a:t>
            </a:r>
          </a:p>
          <a:p>
            <a:pPr marL="285750" lvl="0" indent="-2857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1300" dirty="0" smtClean="0">
              <a:latin typeface="Letterjoin-Air Plus 33" panose="02000805000000020003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1300" dirty="0" smtClean="0">
              <a:effectLst/>
              <a:latin typeface="Letterjoin-Air Plus 33" panose="02000805000000020003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 smtClean="0">
                <a:effectLst/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Children </a:t>
            </a:r>
            <a:r>
              <a:rPr lang="en-GB" sz="1300" dirty="0">
                <a:effectLst/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should read at </a:t>
            </a:r>
            <a:r>
              <a:rPr lang="en-GB" sz="1300" dirty="0" smtClean="0">
                <a:effectLst/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home everyday.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An adult should record the title of the book, pages read with a short </a:t>
            </a:r>
            <a:r>
              <a:rPr lang="en-GB" sz="1300" dirty="0" smtClean="0">
                <a:effectLst/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comment and signature.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>
                <a:effectLst/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 list of statutory spelling words for Year 1 </a:t>
            </a:r>
            <a:r>
              <a:rPr lang="en-GB" sz="1300" dirty="0" smtClean="0">
                <a:effectLst/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are on our school website - </a:t>
            </a:r>
            <a:r>
              <a:rPr lang="en-GB" sz="1300" dirty="0" smtClean="0"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can your child spot any of these words in their reading book?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1300" dirty="0">
              <a:effectLst/>
              <a:latin typeface="Letterjoin-Air Plus 33" panose="02000805000000020003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300" dirty="0" smtClean="0">
                <a:latin typeface="Letterjoin-Air Plus 33" panose="02000805000000020003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If you have any questions about reading expectations within school, please come and see your child’s teacher. 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1300" dirty="0" smtClean="0">
              <a:effectLst/>
              <a:latin typeface="Letterjoin-Air Plus 33" panose="02000805000000020003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Silvine A5 Reading Record Book 40 Page, Ruled, Yellow - Pack of 25 |  HE1495096 | Findel Education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75" t="15931" r="24568" b="13653"/>
          <a:stretch/>
        </p:blipFill>
        <p:spPr bwMode="auto">
          <a:xfrm rot="21225535">
            <a:off x="2038349" y="1695451"/>
            <a:ext cx="3150659" cy="436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75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 smtClean="0">
                <a:latin typeface="Letterjoin-Air Plus 33" panose="02000805000000020003" pitchFamily="50" charset="0"/>
              </a:rPr>
              <a:t>Reading buddies</a:t>
            </a:r>
            <a:r>
              <a:rPr lang="en-GB" b="1" u="sng" dirty="0" smtClean="0">
                <a:latin typeface="Letterjoin-Air Plus 33" panose="02000805000000020003" pitchFamily="50" charset="0"/>
              </a:rPr>
              <a:t> </a:t>
            </a:r>
            <a:endParaRPr lang="en-GB" b="1" u="sng" dirty="0">
              <a:latin typeface="Letterjoin-Air Plus 33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GB" dirty="0" smtClean="0">
                <a:latin typeface="Letterjoin-Air Plus 33" panose="02000805000000020003" pitchFamily="50" charset="0"/>
              </a:rPr>
              <a:t>Year 1 pupils will have reading buddies and they will be the same ones they had last year! </a:t>
            </a:r>
          </a:p>
          <a:p>
            <a:pPr>
              <a:lnSpc>
                <a:spcPct val="200000"/>
              </a:lnSpc>
            </a:pPr>
            <a:r>
              <a:rPr lang="en-GB" dirty="0" smtClean="0">
                <a:latin typeface="Letterjoin-Air Plus 33" panose="02000805000000020003" pitchFamily="50" charset="0"/>
              </a:rPr>
              <a:t>Our first reading buddy session is                           next week.</a:t>
            </a:r>
          </a:p>
        </p:txBody>
      </p:sp>
      <p:pic>
        <p:nvPicPr>
          <p:cNvPr id="4" name="Picture 4" descr="Image p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863">
            <a:off x="8397960" y="3634951"/>
            <a:ext cx="3265478" cy="245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389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880" y="378979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Letterjoin-Air Plus 33" panose="02000805000000020003" pitchFamily="50" charset="0"/>
              </a:rPr>
              <a:t>Handwriting</a:t>
            </a:r>
            <a:endParaRPr lang="en-GB" sz="3600" u="sng" dirty="0">
              <a:latin typeface="Letterjoin-Air Plus 33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0880" y="1436872"/>
            <a:ext cx="10515600" cy="484949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Letter-join Plus 33" panose="02000505000000020003" pitchFamily="50" charset="0"/>
            </a:endParaRPr>
          </a:p>
          <a:p>
            <a:r>
              <a:rPr lang="en-GB" dirty="0" smtClean="0">
                <a:latin typeface="Letterjoin-Air Plus 33" panose="02000805000000020003" pitchFamily="50" charset="0"/>
              </a:rPr>
              <a:t>We write in a cursive style.</a:t>
            </a:r>
          </a:p>
          <a:p>
            <a:pPr marL="0" indent="0">
              <a:buNone/>
            </a:pPr>
            <a:endParaRPr lang="en-GB" dirty="0" smtClean="0">
              <a:latin typeface="Letterjoin-Air Plus 33" panose="02000805000000020003" pitchFamily="50" charset="0"/>
            </a:endParaRPr>
          </a:p>
          <a:p>
            <a:r>
              <a:rPr lang="en-GB" dirty="0" smtClean="0">
                <a:latin typeface="Letterjoin-Air Plus 33" panose="02000805000000020003" pitchFamily="50" charset="0"/>
              </a:rPr>
              <a:t>This will increase fluency</a:t>
            </a:r>
          </a:p>
          <a:p>
            <a:pPr marL="0" indent="0">
              <a:buNone/>
            </a:pPr>
            <a:r>
              <a:rPr lang="en-GB" dirty="0" smtClean="0">
                <a:latin typeface="Letterjoin-Air Plus 33" panose="02000805000000020003" pitchFamily="50" charset="0"/>
              </a:rPr>
              <a:t>  and </a:t>
            </a:r>
            <a:r>
              <a:rPr lang="en-GB" dirty="0">
                <a:latin typeface="Letterjoin-Air Plus 33" panose="02000805000000020003" pitchFamily="50" charset="0"/>
              </a:rPr>
              <a:t>improve </a:t>
            </a:r>
            <a:r>
              <a:rPr lang="en-GB" dirty="0" smtClean="0">
                <a:latin typeface="Letterjoin-Air Plus 33" panose="02000805000000020003" pitchFamily="50" charset="0"/>
              </a:rPr>
              <a:t>presentation</a:t>
            </a:r>
            <a:r>
              <a:rPr lang="en-GB" dirty="0">
                <a:latin typeface="Letterjoin-Air Plus 33" panose="02000805000000020003" pitchFamily="50" charset="0"/>
              </a:rPr>
              <a:t>. </a:t>
            </a:r>
            <a:endParaRPr lang="en-GB" dirty="0" smtClean="0">
              <a:latin typeface="Letterjoin-Air Plus 33" panose="02000805000000020003" pitchFamily="50" charset="0"/>
            </a:endParaRPr>
          </a:p>
          <a:p>
            <a:endParaRPr lang="en-GB" dirty="0">
              <a:latin typeface="Letterjoin-Air Plus 33" panose="02000805000000020003" pitchFamily="50" charset="0"/>
            </a:endParaRPr>
          </a:p>
          <a:p>
            <a:r>
              <a:rPr lang="en-GB" dirty="0" smtClean="0">
                <a:latin typeface="Letterjoin-Air Plus 33" panose="02000805000000020003" pitchFamily="50" charset="0"/>
                <a:hlinkClick r:id="rId3"/>
              </a:rPr>
              <a:t>www.letterjoin.co.uk</a:t>
            </a:r>
            <a:r>
              <a:rPr lang="en-GB" b="1" dirty="0" smtClean="0">
                <a:latin typeface="Letterjoin-Air Plus 33" panose="02000805000000020003" pitchFamily="50" charset="0"/>
              </a:rPr>
              <a:t> </a:t>
            </a:r>
            <a:endParaRPr lang="en-GB" b="1" dirty="0">
              <a:latin typeface="Letterjoin-Air Plus 33" panose="02000805000000020003" pitchFamily="50" charset="0"/>
            </a:endParaRPr>
          </a:p>
          <a:p>
            <a:pPr marL="0" indent="0">
              <a:buNone/>
            </a:pPr>
            <a:r>
              <a:rPr lang="en-GB" dirty="0">
                <a:latin typeface="Letterjoin-Air Plus 33" panose="02000805000000020003" pitchFamily="50" charset="0"/>
              </a:rPr>
              <a:t>   Username: else</a:t>
            </a:r>
          </a:p>
          <a:p>
            <a:pPr marL="0" indent="0">
              <a:buNone/>
            </a:pPr>
            <a:r>
              <a:rPr lang="en-GB" dirty="0">
                <a:latin typeface="Letterjoin-Air Plus 33" panose="02000805000000020003" pitchFamily="50" charset="0"/>
              </a:rPr>
              <a:t>   Password: </a:t>
            </a:r>
            <a:r>
              <a:rPr lang="en-GB" dirty="0" err="1">
                <a:latin typeface="Letterjoin-Air Plus 33" panose="02000805000000020003" pitchFamily="50" charset="0"/>
              </a:rPr>
              <a:t>nham</a:t>
            </a:r>
            <a:r>
              <a:rPr lang="en-GB" dirty="0">
                <a:latin typeface="Letterjoin-Air Plus 33" panose="02000805000000020003" pitchFamily="50" charset="0"/>
              </a:rPr>
              <a:t> </a:t>
            </a:r>
            <a:endParaRPr lang="en-GB" dirty="0" smtClean="0">
              <a:latin typeface="Letterjoin-Air Plus 33" panose="02000805000000020003" pitchFamily="50" charset="0"/>
            </a:endParaRPr>
          </a:p>
          <a:p>
            <a:pPr marL="0" indent="0">
              <a:buNone/>
            </a:pPr>
            <a:endParaRPr lang="en-GB" sz="2400" dirty="0">
              <a:latin typeface="Letterjoin-Air Plus 33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33486" t="27783" r="34190" b="9275"/>
          <a:stretch/>
        </p:blipFill>
        <p:spPr>
          <a:xfrm>
            <a:off x="6879982" y="1277288"/>
            <a:ext cx="4473818" cy="489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22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226" y="3231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Letterjoin-Air Plus 33" panose="02000805000000020003" pitchFamily="50" charset="0"/>
              </a:rPr>
              <a:t/>
            </a:r>
            <a:br>
              <a:rPr lang="en-GB" dirty="0" smtClean="0">
                <a:latin typeface="Letterjoin-Air Plus 33" panose="02000805000000020003" pitchFamily="50" charset="0"/>
              </a:rPr>
            </a:br>
            <a:r>
              <a:rPr lang="en-GB" dirty="0">
                <a:latin typeface="Letterjoin-Air Plus 33" panose="02000805000000020003" pitchFamily="50" charset="0"/>
              </a:rPr>
              <a:t/>
            </a:r>
            <a:br>
              <a:rPr lang="en-GB" dirty="0">
                <a:latin typeface="Letterjoin-Air Plus 33" panose="02000805000000020003" pitchFamily="50" charset="0"/>
              </a:rPr>
            </a:br>
            <a:r>
              <a:rPr lang="en-GB" sz="4000" u="sng" dirty="0">
                <a:latin typeface="Letterjoin-Air Plus 33" panose="02000805000000020003" pitchFamily="50" charset="0"/>
              </a:rPr>
              <a:t>Maths</a:t>
            </a:r>
            <a:r>
              <a:rPr lang="en-GB" dirty="0" smtClean="0">
                <a:latin typeface="Letterjoin-Air Plus 33" panose="02000805000000020003" pitchFamily="50" charset="0"/>
              </a:rPr>
              <a:t/>
            </a:r>
            <a:br>
              <a:rPr lang="en-GB" dirty="0" smtClean="0">
                <a:latin typeface="Letterjoin-Air Plus 33" panose="02000805000000020003" pitchFamily="50" charset="0"/>
              </a:rPr>
            </a:br>
            <a:endParaRPr lang="en-GB" dirty="0" smtClean="0">
              <a:latin typeface="Letterjoin-Air Plus 33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226" y="1357873"/>
            <a:ext cx="10515600" cy="4849495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80000"/>
              </a:lnSpc>
              <a:buNone/>
              <a:defRPr/>
            </a:pPr>
            <a:endParaRPr lang="en-GB" altLang="en-US" sz="2400" dirty="0">
              <a:latin typeface="Letter-join Plus 33" panose="02000505000000020003" pitchFamily="50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GB" altLang="en-US" sz="2600" dirty="0">
                <a:latin typeface="Letterjoin-Air Plus 33" panose="02000805000000020003" pitchFamily="50" charset="0"/>
              </a:rPr>
              <a:t>Maths is taught practically using a variety </a:t>
            </a:r>
            <a:r>
              <a:rPr lang="en-GB" altLang="en-US" sz="2600" dirty="0" smtClean="0">
                <a:latin typeface="Letterjoin-Air Plus 33" panose="02000805000000020003" pitchFamily="50" charset="0"/>
              </a:rPr>
              <a:t>of                                </a:t>
            </a:r>
            <a:r>
              <a:rPr lang="en-GB" altLang="en-US" sz="2600" dirty="0">
                <a:latin typeface="Letterjoin-Air Plus 33" panose="02000805000000020003" pitchFamily="50" charset="0"/>
              </a:rPr>
              <a:t>apparatus.</a:t>
            </a:r>
          </a:p>
          <a:p>
            <a:pPr marL="0" indent="0">
              <a:buFontTx/>
              <a:buNone/>
              <a:defRPr/>
            </a:pPr>
            <a:endParaRPr lang="en-GB" sz="2600" dirty="0">
              <a:latin typeface="Letterjoin-Air Plus 33" panose="02000805000000020003" pitchFamily="50" charset="0"/>
            </a:endParaRPr>
          </a:p>
          <a:p>
            <a:pPr>
              <a:defRPr/>
            </a:pPr>
            <a:r>
              <a:rPr lang="en-GB" sz="2600" dirty="0">
                <a:latin typeface="Letterjoin-Air Plus 33" panose="02000805000000020003" pitchFamily="50" charset="0"/>
              </a:rPr>
              <a:t>Number recognition and formation</a:t>
            </a:r>
          </a:p>
          <a:p>
            <a:pPr>
              <a:defRPr/>
            </a:pPr>
            <a:r>
              <a:rPr lang="en-GB" sz="2600" dirty="0">
                <a:latin typeface="Letterjoin-Air Plus 33" panose="02000805000000020003" pitchFamily="50" charset="0"/>
              </a:rPr>
              <a:t>Deep understanding of numbers to </a:t>
            </a:r>
            <a:r>
              <a:rPr lang="en-GB" sz="2600" dirty="0" smtClean="0">
                <a:latin typeface="Letterjoin-Air Plus 33" panose="02000805000000020003" pitchFamily="50" charset="0"/>
              </a:rPr>
              <a:t>100</a:t>
            </a:r>
            <a:endParaRPr lang="en-GB" sz="2600" dirty="0">
              <a:latin typeface="Letterjoin-Air Plus 33" panose="02000805000000020003" pitchFamily="50" charset="0"/>
            </a:endParaRPr>
          </a:p>
          <a:p>
            <a:pPr>
              <a:defRPr/>
            </a:pPr>
            <a:r>
              <a:rPr lang="en-GB" sz="2600" dirty="0" smtClean="0">
                <a:latin typeface="Letterjoin-Air Plus 33" panose="02000805000000020003" pitchFamily="50" charset="0"/>
              </a:rPr>
              <a:t>Ordering </a:t>
            </a:r>
            <a:r>
              <a:rPr lang="en-GB" sz="2600" dirty="0">
                <a:latin typeface="Letterjoin-Air Plus 33" panose="02000805000000020003" pitchFamily="50" charset="0"/>
              </a:rPr>
              <a:t>numbers (out of context)</a:t>
            </a:r>
          </a:p>
          <a:p>
            <a:pPr>
              <a:defRPr/>
            </a:pPr>
            <a:r>
              <a:rPr lang="en-GB" sz="2600" dirty="0">
                <a:latin typeface="Letterjoin-Air Plus 33" panose="02000805000000020003" pitchFamily="50" charset="0"/>
              </a:rPr>
              <a:t>Counting to </a:t>
            </a:r>
            <a:r>
              <a:rPr lang="en-GB" sz="2600" dirty="0" smtClean="0">
                <a:latin typeface="Letterjoin-Air Plus 33" panose="02000805000000020003" pitchFamily="50" charset="0"/>
              </a:rPr>
              <a:t>100 </a:t>
            </a:r>
            <a:r>
              <a:rPr lang="en-GB" sz="2600" dirty="0">
                <a:latin typeface="Letterjoin-Air Plus 33" panose="02000805000000020003" pitchFamily="50" charset="0"/>
              </a:rPr>
              <a:t>and </a:t>
            </a:r>
            <a:r>
              <a:rPr lang="en-GB" sz="2600" dirty="0" smtClean="0">
                <a:latin typeface="Letterjoin-Air Plus 33" panose="02000805000000020003" pitchFamily="50" charset="0"/>
              </a:rPr>
              <a:t>beyond</a:t>
            </a:r>
          </a:p>
          <a:p>
            <a:pPr>
              <a:defRPr/>
            </a:pPr>
            <a:r>
              <a:rPr lang="en-GB" sz="2600" dirty="0" smtClean="0">
                <a:latin typeface="Letterjoin-Air Plus 33" panose="02000805000000020003" pitchFamily="50" charset="0"/>
              </a:rPr>
              <a:t>Adding and subtracting</a:t>
            </a:r>
            <a:endParaRPr lang="en-GB" sz="2600" dirty="0">
              <a:latin typeface="Letterjoin-Air Plus 33" panose="02000805000000020003" pitchFamily="50" charset="0"/>
            </a:endParaRPr>
          </a:p>
          <a:p>
            <a:pPr>
              <a:defRPr/>
            </a:pPr>
            <a:r>
              <a:rPr lang="en-GB" sz="2600" dirty="0">
                <a:latin typeface="Letterjoin-Air Plus 33" panose="02000805000000020003" pitchFamily="50" charset="0"/>
              </a:rPr>
              <a:t>Number bonds (ways to make </a:t>
            </a:r>
            <a:r>
              <a:rPr lang="en-GB" sz="2600" dirty="0" smtClean="0">
                <a:latin typeface="Letterjoin-Air Plus 33" panose="02000805000000020003" pitchFamily="50" charset="0"/>
              </a:rPr>
              <a:t>10, and                                        then 20)</a:t>
            </a:r>
            <a:endParaRPr lang="en-GB" sz="2600" dirty="0">
              <a:latin typeface="Letterjoin-Air Plus 33" panose="02000805000000020003" pitchFamily="50" charset="0"/>
            </a:endParaRPr>
          </a:p>
          <a:p>
            <a:pPr>
              <a:defRPr/>
            </a:pPr>
            <a:r>
              <a:rPr lang="en-GB" sz="2600" dirty="0">
                <a:latin typeface="Letterjoin-Air Plus 33" panose="02000805000000020003" pitchFamily="50" charset="0"/>
              </a:rPr>
              <a:t>Odd and evens</a:t>
            </a:r>
          </a:p>
          <a:p>
            <a:pPr>
              <a:defRPr/>
            </a:pPr>
            <a:r>
              <a:rPr lang="en-GB" sz="2600" dirty="0">
                <a:latin typeface="Letterjoin-Air Plus 33" panose="02000805000000020003" pitchFamily="50" charset="0"/>
              </a:rPr>
              <a:t>Doubles and sharing </a:t>
            </a:r>
            <a:r>
              <a:rPr lang="en-GB" sz="2600" dirty="0" smtClean="0">
                <a:latin typeface="Letterjoin-Air Plus 33" panose="02000805000000020003" pitchFamily="50" charset="0"/>
              </a:rPr>
              <a:t>(fractions)</a:t>
            </a:r>
          </a:p>
          <a:p>
            <a:pPr>
              <a:defRPr/>
            </a:pPr>
            <a:r>
              <a:rPr lang="en-GB" sz="2600" dirty="0" smtClean="0">
                <a:latin typeface="Letterjoin-Air Plus 33" panose="02000805000000020003" pitchFamily="50" charset="0"/>
              </a:rPr>
              <a:t>Counting in 2s, 5s and 10s</a:t>
            </a:r>
            <a:endParaRPr lang="en-GB" sz="2600" dirty="0">
              <a:latin typeface="Letterjoin-Air Plus 33" panose="02000805000000020003" pitchFamily="50" charset="0"/>
            </a:endParaRPr>
          </a:p>
          <a:p>
            <a:endParaRPr lang="en-GB" dirty="0"/>
          </a:p>
        </p:txBody>
      </p:sp>
      <p:pic>
        <p:nvPicPr>
          <p:cNvPr id="5" name="Picture 4"/>
          <p:cNvPicPr/>
          <p:nvPr/>
        </p:nvPicPr>
        <p:blipFill rotWithShape="1">
          <a:blip r:embed="rId3"/>
          <a:srcRect l="35231" t="15280" r="36517" b="19855"/>
          <a:stretch/>
        </p:blipFill>
        <p:spPr bwMode="auto">
          <a:xfrm>
            <a:off x="9802956" y="4031673"/>
            <a:ext cx="1619250" cy="19812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00" name="Picture 4" descr="Numicon (@Numicon) / 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9683" y="3179737"/>
            <a:ext cx="1977681" cy="1977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cdn.images.fecom-media.com/FE00011383/images/PC516206_J26723-HOP-MTH-P01.jpg?width=578&amp;height=578&amp;scale=UpscaleCanvas&amp;anchor=MiddleCenter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3" t="22305" r="4501" b="21669"/>
          <a:stretch/>
        </p:blipFill>
        <p:spPr bwMode="auto">
          <a:xfrm>
            <a:off x="8963892" y="540721"/>
            <a:ext cx="2951018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Tobat 5 Dice Stocking Filler Party Bag Games Gift New - Picture 1 of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82" b="22482"/>
          <a:stretch/>
        </p:blipFill>
        <p:spPr bwMode="auto">
          <a:xfrm>
            <a:off x="9849023" y="2580801"/>
            <a:ext cx="2065887" cy="1335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006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498" y="1524129"/>
            <a:ext cx="10515600" cy="3851436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en-GB" altLang="en-US" sz="3600" u="sng" dirty="0" smtClean="0">
                <a:latin typeface="Letterjoin-Air Plus 33" panose="02000805000000020003" pitchFamily="50" charset="0"/>
              </a:rPr>
              <a:t>Time to Talk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en-GB" sz="2400" dirty="0">
              <a:latin typeface="Letterjoin-Air Plus 33" panose="02000805000000020003" pitchFamily="50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GB" dirty="0" smtClean="0">
                <a:latin typeface="Letterjoin-Air Plus 33" panose="02000805000000020003" pitchFamily="50" charset="0"/>
              </a:rPr>
              <a:t>Every child will have the opportunity to share something that is special or important to them, with their class. This could be a photo, certificate, object (no valuables please). 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en-GB" dirty="0">
              <a:latin typeface="Letterjoin-Air Plus 33" panose="02000805000000020003" pitchFamily="50" charset="0"/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GB" dirty="0" smtClean="0">
                <a:latin typeface="Letterjoin-Air Plus 33" panose="02000805000000020003" pitchFamily="50" charset="0"/>
              </a:rPr>
              <a:t>We will let you know in advance when it is your child’s time to talk. Please rehearse at home, so that children feel confident to speak aloud to their class.  </a:t>
            </a:r>
            <a:endParaRPr lang="en-GB" dirty="0">
              <a:latin typeface="Letterjoin-Air Plus 33" panose="02000805000000020003" pitchFamily="50" charset="0"/>
            </a:endParaRPr>
          </a:p>
          <a:p>
            <a:pPr marL="0" indent="0">
              <a:buNone/>
            </a:pPr>
            <a:endParaRPr lang="en-GB" sz="3200" dirty="0">
              <a:latin typeface="Letterjoin-Air Plus 33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15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4869" y="322271"/>
            <a:ext cx="10515600" cy="1325563"/>
          </a:xfrm>
        </p:spPr>
        <p:txBody>
          <a:bodyPr/>
          <a:lstStyle/>
          <a:p>
            <a:r>
              <a:rPr lang="en-GB" sz="3600" dirty="0" smtClean="0">
                <a:latin typeface="Letterjoin-Air Plus 33" panose="02000805000000020003" pitchFamily="50" charset="0"/>
              </a:rPr>
              <a:t>Our topics</a:t>
            </a:r>
            <a:r>
              <a:rPr lang="en-GB" dirty="0" smtClean="0">
                <a:latin typeface="Letterjoin-Air Plus 33" panose="02000805000000020003" pitchFamily="50" charset="0"/>
              </a:rPr>
              <a:t/>
            </a:r>
            <a:br>
              <a:rPr lang="en-GB" dirty="0" smtClean="0">
                <a:latin typeface="Letterjoin-Air Plus 33" panose="02000805000000020003" pitchFamily="50" charset="0"/>
              </a:rPr>
            </a:br>
            <a:endParaRPr lang="en-GB" dirty="0">
              <a:latin typeface="Letterjoin-Air Plus 33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5978" y="1349289"/>
            <a:ext cx="11176928" cy="5205371"/>
          </a:xfrm>
        </p:spPr>
        <p:txBody>
          <a:bodyPr>
            <a:normAutofit fontScale="40000" lnSpcReduction="20000"/>
          </a:bodyPr>
          <a:lstStyle/>
          <a:p>
            <a:r>
              <a:rPr lang="en-GB" sz="7400" dirty="0" smtClean="0">
                <a:latin typeface="Letterjoin-Air Plus 33" panose="02000805000000020003" pitchFamily="50" charset="0"/>
              </a:rPr>
              <a:t>Superheroes</a:t>
            </a:r>
          </a:p>
          <a:p>
            <a:endParaRPr lang="en-GB" sz="7400" dirty="0" smtClean="0">
              <a:latin typeface="Letterjoin-Air Plus 33" panose="02000805000000020003" pitchFamily="50" charset="0"/>
            </a:endParaRPr>
          </a:p>
          <a:p>
            <a:r>
              <a:rPr lang="en-GB" sz="7400" dirty="0" smtClean="0">
                <a:latin typeface="Letterjoin-Air Plus 33" panose="02000805000000020003" pitchFamily="50" charset="0"/>
              </a:rPr>
              <a:t>Dinosaurs</a:t>
            </a:r>
          </a:p>
          <a:p>
            <a:endParaRPr lang="en-GB" sz="7400" dirty="0" smtClean="0">
              <a:latin typeface="Letterjoin-Air Plus 33" panose="02000805000000020003" pitchFamily="50" charset="0"/>
            </a:endParaRPr>
          </a:p>
          <a:p>
            <a:r>
              <a:rPr lang="en-GB" sz="7400" dirty="0" smtClean="0">
                <a:latin typeface="Letterjoin-Air Plus 33" panose="02000805000000020003" pitchFamily="50" charset="0"/>
              </a:rPr>
              <a:t>The Great Fire of London</a:t>
            </a:r>
          </a:p>
          <a:p>
            <a:endParaRPr lang="en-GB" sz="7400" dirty="0" smtClean="0">
              <a:latin typeface="Letterjoin-Air Plus 33" panose="02000805000000020003" pitchFamily="50" charset="0"/>
            </a:endParaRPr>
          </a:p>
          <a:p>
            <a:r>
              <a:rPr lang="en-GB" sz="7400" dirty="0" smtClean="0">
                <a:latin typeface="Letterjoin-Air Plus 33" panose="02000805000000020003" pitchFamily="50" charset="0"/>
              </a:rPr>
              <a:t>Deep in the Jungle</a:t>
            </a:r>
          </a:p>
          <a:p>
            <a:endParaRPr lang="en-GB" sz="7400" dirty="0" smtClean="0">
              <a:latin typeface="Letterjoin-Air Plus 33" panose="02000805000000020003" pitchFamily="50" charset="0"/>
            </a:endParaRPr>
          </a:p>
          <a:p>
            <a:r>
              <a:rPr lang="en-GB" sz="7400" dirty="0" smtClean="0">
                <a:latin typeface="Letterjoin-Air Plus 33" panose="02000805000000020003" pitchFamily="50" charset="0"/>
              </a:rPr>
              <a:t>Moon Zoom</a:t>
            </a:r>
          </a:p>
          <a:p>
            <a:endParaRPr lang="en-GB" sz="7400" dirty="0" smtClean="0">
              <a:latin typeface="Letterjoin-Air Plus 33" panose="02000805000000020003" pitchFamily="50" charset="0"/>
            </a:endParaRPr>
          </a:p>
          <a:p>
            <a:r>
              <a:rPr lang="en-GB" sz="7400" dirty="0" smtClean="0">
                <a:latin typeface="Letterjoin-Air Plus 33" panose="02000805000000020003" pitchFamily="50" charset="0"/>
              </a:rPr>
              <a:t>Explorers</a:t>
            </a:r>
          </a:p>
          <a:p>
            <a:endParaRPr lang="en-GB" sz="4000" dirty="0" smtClean="0">
              <a:latin typeface="Letterjoin-Air Plus 33" panose="02000805000000020003" pitchFamily="50" charset="0"/>
            </a:endParaRPr>
          </a:p>
          <a:p>
            <a:endParaRPr lang="en-GB" sz="2400" dirty="0" smtClean="0">
              <a:latin typeface="CCW Cursive Writing 1" panose="03050602040000000000" pitchFamily="66" charset="0"/>
            </a:endParaRPr>
          </a:p>
        </p:txBody>
      </p:sp>
      <p:pic>
        <p:nvPicPr>
          <p:cNvPr id="2050" name="Picture 2" descr="T Rex Dinosaur Clip Art | Clipart library - Free Clipart 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11" y="3777495"/>
            <a:ext cx="3808367" cy="294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oon PNGs for Free Downloa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96" y="252419"/>
            <a:ext cx="1275008" cy="133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pen full size Vegetation Drawing Jungle Plant - Jungle Frame Clipart.  Download transparent PNG image and share SeekPN… | Jungle drawing, Jungle  flowers, Jungle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669" y="0"/>
            <a:ext cx="5917777" cy="6827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Lion PNG Transparent Images Free Download | Vector Files | Pngtre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5251">
            <a:off x="8051690" y="3407751"/>
            <a:ext cx="3429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upertato by Sue Hendra (9780857074478/Paperback) | LoveReading4Kid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8914">
            <a:off x="9168352" y="1001792"/>
            <a:ext cx="1946408" cy="1946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m.media-amazon.com/images/I/611e52sU+nL._SX258_BO1,204,203,200_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2570">
            <a:off x="613020" y="1674354"/>
            <a:ext cx="1934528" cy="244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108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6689" y="680816"/>
            <a:ext cx="10515600" cy="1325563"/>
          </a:xfrm>
        </p:spPr>
        <p:txBody>
          <a:bodyPr/>
          <a:lstStyle/>
          <a:p>
            <a:r>
              <a:rPr lang="en-GB" sz="3600" u="sng" dirty="0" smtClean="0">
                <a:latin typeface="Letterjoin-Air Plus 33" panose="02000805000000020003" pitchFamily="50" charset="0"/>
              </a:rPr>
              <a:t>Enrichment</a:t>
            </a:r>
            <a:r>
              <a:rPr lang="en-GB" dirty="0" smtClean="0">
                <a:latin typeface="Letterjoin-Air Plus 33" panose="02000805000000020003" pitchFamily="50" charset="0"/>
              </a:rPr>
              <a:t/>
            </a:r>
            <a:br>
              <a:rPr lang="en-GB" dirty="0" smtClean="0">
                <a:latin typeface="Letterjoin-Air Plus 33" panose="02000805000000020003" pitchFamily="50" charset="0"/>
              </a:rPr>
            </a:br>
            <a:endParaRPr lang="en-GB" dirty="0">
              <a:latin typeface="Letterjoin-Air Plus 33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025" y="1403196"/>
            <a:ext cx="11176928" cy="5205371"/>
          </a:xfrm>
        </p:spPr>
        <p:txBody>
          <a:bodyPr>
            <a:noAutofit/>
          </a:bodyPr>
          <a:lstStyle/>
          <a:p>
            <a:endParaRPr lang="en-GB" dirty="0">
              <a:latin typeface="Letter-join Plus 33" panose="02000505000000020003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3200" dirty="0" smtClean="0">
                <a:latin typeface="Letterjoin-Air Plus 33" panose="02000805000000020003" pitchFamily="50" charset="0"/>
              </a:rPr>
              <a:t>Pantomime (in school)</a:t>
            </a:r>
          </a:p>
          <a:p>
            <a:pPr>
              <a:lnSpc>
                <a:spcPct val="100000"/>
              </a:lnSpc>
            </a:pPr>
            <a:r>
              <a:rPr lang="en-GB" sz="3200" dirty="0">
                <a:latin typeface="Letterjoin-Air Plus 33" panose="02000805000000020003" pitchFamily="50" charset="0"/>
              </a:rPr>
              <a:t>The Great Fire of London </a:t>
            </a:r>
            <a:r>
              <a:rPr lang="en-GB" sz="3200" dirty="0" smtClean="0">
                <a:latin typeface="Letterjoin-Air Plus 33" panose="02000805000000020003" pitchFamily="50" charset="0"/>
              </a:rPr>
              <a:t>Day</a:t>
            </a:r>
            <a:endParaRPr lang="en-GB" sz="3200" dirty="0">
              <a:latin typeface="Letterjoin-Air Plus 33" panose="02000805000000020003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3200" dirty="0" err="1">
                <a:latin typeface="Letterjoin-Air Plus 33" panose="02000805000000020003" pitchFamily="50" charset="0"/>
              </a:rPr>
              <a:t>Wonderdome</a:t>
            </a:r>
            <a:r>
              <a:rPr lang="en-GB" sz="3200" dirty="0">
                <a:latin typeface="Letterjoin-Air Plus 33" panose="02000805000000020003" pitchFamily="50" charset="0"/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en-GB" sz="3200" dirty="0">
                <a:latin typeface="Letterjoin-Air Plus 33" panose="02000805000000020003" pitchFamily="50" charset="0"/>
              </a:rPr>
              <a:t>Author </a:t>
            </a:r>
            <a:r>
              <a:rPr lang="en-GB" sz="3200" dirty="0" smtClean="0">
                <a:latin typeface="Letterjoin-Air Plus 33" panose="02000805000000020003" pitchFamily="50" charset="0"/>
              </a:rPr>
              <a:t>visits</a:t>
            </a:r>
          </a:p>
          <a:p>
            <a:pPr>
              <a:lnSpc>
                <a:spcPct val="100000"/>
              </a:lnSpc>
            </a:pPr>
            <a:r>
              <a:rPr lang="en-GB" sz="3200" dirty="0" smtClean="0">
                <a:latin typeface="Letterjoin-Air Plus 33" panose="02000805000000020003" pitchFamily="50" charset="0"/>
              </a:rPr>
              <a:t>Sports trip</a:t>
            </a:r>
            <a:endParaRPr lang="en-GB" sz="3200" dirty="0">
              <a:latin typeface="Letterjoin-Air Plus 33" panose="02000805000000020003" pitchFamily="50" charset="0"/>
            </a:endParaRPr>
          </a:p>
          <a:p>
            <a:pPr>
              <a:lnSpc>
                <a:spcPct val="100000"/>
              </a:lnSpc>
            </a:pPr>
            <a:r>
              <a:rPr lang="en-GB" sz="3200" dirty="0">
                <a:latin typeface="Letterjoin-Air Plus 33" panose="02000805000000020003" pitchFamily="50" charset="0"/>
              </a:rPr>
              <a:t>Curriculum themed days</a:t>
            </a:r>
          </a:p>
          <a:p>
            <a:endParaRPr lang="en-GB" sz="2200" dirty="0" smtClean="0">
              <a:latin typeface="Letterjoin-Air Plus 33" panose="02000805000000020003" pitchFamily="50" charset="0"/>
            </a:endParaRPr>
          </a:p>
          <a:p>
            <a:endParaRPr lang="en-GB" sz="2200" dirty="0" smtClean="0">
              <a:latin typeface="CCW Cursive Writing 1" panose="03050602040000000000" pitchFamily="66" charset="0"/>
            </a:endParaRPr>
          </a:p>
        </p:txBody>
      </p:sp>
      <p:pic>
        <p:nvPicPr>
          <p:cNvPr id="1026" name="Picture 2" descr="Moon PNGs for Free Downl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521" y="4942689"/>
            <a:ext cx="1275008" cy="133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m.media-amazon.com/images/I/611e52sU+nL._SX258_BO1,204,203,200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2570">
            <a:off x="7532265" y="228537"/>
            <a:ext cx="1934528" cy="244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27195" y="3106411"/>
            <a:ext cx="3202831" cy="2402124"/>
          </a:xfrm>
          <a:prstGeom prst="rect">
            <a:avLst/>
          </a:prstGeom>
          <a:effectLst/>
        </p:spPr>
      </p:pic>
      <p:sp>
        <p:nvSpPr>
          <p:cNvPr id="11" name="TextBox 10"/>
          <p:cNvSpPr txBox="1"/>
          <p:nvPr/>
        </p:nvSpPr>
        <p:spPr>
          <a:xfrm>
            <a:off x="9191240" y="4827568"/>
            <a:ext cx="22747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Letter-join Plus 33" panose="02000505000000020003" pitchFamily="50" charset="0"/>
              </a:rPr>
              <a:t>Year 1 in the space dome!</a:t>
            </a:r>
            <a:endParaRPr lang="en-US" sz="2800" dirty="0">
              <a:solidFill>
                <a:schemeClr val="bg1"/>
              </a:solidFill>
              <a:latin typeface="Letter-join Plus 33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43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76518"/>
            <a:ext cx="10412569" cy="1325563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Letterjoin-Air Plus 33" panose="02000805000000020003" pitchFamily="50" charset="0"/>
              </a:rPr>
              <a:t>How to help at home</a:t>
            </a:r>
            <a:endParaRPr lang="en-GB" sz="3600" u="sng" dirty="0">
              <a:latin typeface="Letterjoin-Air Plus 33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02082"/>
            <a:ext cx="10896234" cy="4529270"/>
          </a:xfrm>
        </p:spPr>
        <p:txBody>
          <a:bodyPr>
            <a:normAutofit fontScale="77500" lnSpcReduction="20000"/>
          </a:bodyPr>
          <a:lstStyle/>
          <a:p>
            <a:r>
              <a:rPr lang="en-GB" sz="2600" dirty="0" smtClean="0">
                <a:latin typeface="Letterjoin-Air Plus 33" panose="02000805000000020003" pitchFamily="50" charset="0"/>
              </a:rPr>
              <a:t>Children should read at home on a daily                                              basis</a:t>
            </a:r>
          </a:p>
          <a:p>
            <a:pPr marL="0" indent="0">
              <a:buNone/>
            </a:pPr>
            <a:endParaRPr lang="en-GB" sz="2600" dirty="0" smtClean="0">
              <a:latin typeface="Letterjoin-Air Plus 33" panose="02000805000000020003" pitchFamily="50" charset="0"/>
            </a:endParaRPr>
          </a:p>
          <a:p>
            <a:r>
              <a:rPr lang="en-GB" sz="2600" dirty="0" smtClean="0">
                <a:latin typeface="Letterjoin-Air Plus 33" panose="02000805000000020003" pitchFamily="50" charset="0"/>
              </a:rPr>
              <a:t>Encourage your child to take part in the weekly </a:t>
            </a:r>
          </a:p>
          <a:p>
            <a:pPr marL="0" indent="0">
              <a:buNone/>
            </a:pPr>
            <a:r>
              <a:rPr lang="en-GB" sz="2600" dirty="0">
                <a:latin typeface="Letterjoin-Air Plus 33" panose="02000805000000020003" pitchFamily="50" charset="0"/>
              </a:rPr>
              <a:t> </a:t>
            </a:r>
            <a:r>
              <a:rPr lang="en-GB" sz="2600" dirty="0" smtClean="0">
                <a:latin typeface="Letterjoin-Air Plus 33" panose="02000805000000020003" pitchFamily="50" charset="0"/>
              </a:rPr>
              <a:t> reading raffle</a:t>
            </a:r>
          </a:p>
          <a:p>
            <a:pPr marL="0" indent="0">
              <a:buNone/>
            </a:pPr>
            <a:r>
              <a:rPr lang="en-GB" sz="2600" dirty="0" smtClean="0">
                <a:latin typeface="Letterjoin-Air Plus 33" panose="02000805000000020003" pitchFamily="50" charset="0"/>
              </a:rPr>
              <a:t>  </a:t>
            </a:r>
          </a:p>
          <a:p>
            <a:r>
              <a:rPr lang="en-GB" sz="2600" dirty="0" smtClean="0">
                <a:latin typeface="Letterjoin-Air Plus 33" panose="02000805000000020003" pitchFamily="50" charset="0"/>
              </a:rPr>
              <a:t>Letter formation- cursive!</a:t>
            </a:r>
          </a:p>
          <a:p>
            <a:endParaRPr lang="en-GB" sz="2600" dirty="0">
              <a:latin typeface="Letterjoin-Air Plus 33" panose="02000805000000020003" pitchFamily="50" charset="0"/>
            </a:endParaRPr>
          </a:p>
          <a:p>
            <a:r>
              <a:rPr lang="en-GB" sz="2400" dirty="0">
                <a:latin typeface="Letterjoin-Air Plus 33" panose="02000805000000020003" pitchFamily="50" charset="0"/>
              </a:rPr>
              <a:t>Practise number formation and then move on to writing numbers in words</a:t>
            </a:r>
          </a:p>
          <a:p>
            <a:pPr marL="0" indent="0">
              <a:buNone/>
            </a:pPr>
            <a:endParaRPr lang="en-GB" sz="2400" dirty="0">
              <a:latin typeface="Letterjoin-Air Plus 33" panose="02000805000000020003" pitchFamily="50" charset="0"/>
            </a:endParaRPr>
          </a:p>
          <a:p>
            <a:r>
              <a:rPr lang="en-GB" sz="2400" dirty="0">
                <a:latin typeface="Letterjoin-Air Plus 33" panose="02000805000000020003" pitchFamily="50" charset="0"/>
              </a:rPr>
              <a:t>Topic homework every half term</a:t>
            </a:r>
          </a:p>
          <a:p>
            <a:endParaRPr lang="en-GB" sz="2400" dirty="0">
              <a:latin typeface="Letterjoin-Air Plus 33" panose="02000805000000020003" pitchFamily="50" charset="0"/>
            </a:endParaRPr>
          </a:p>
          <a:p>
            <a:r>
              <a:rPr lang="en-GB" sz="2400" dirty="0">
                <a:latin typeface="Letterjoin-Air Plus 33" panose="02000805000000020003" pitchFamily="50" charset="0"/>
              </a:rPr>
              <a:t>Purple Mash and Numbots</a:t>
            </a:r>
          </a:p>
          <a:p>
            <a:endParaRPr lang="en-GB" sz="2200" dirty="0" smtClean="0">
              <a:latin typeface="Letter-join Plus 33" panose="02000505000000020003" pitchFamily="50" charset="0"/>
            </a:endParaRPr>
          </a:p>
          <a:p>
            <a:pPr marL="0" indent="0">
              <a:buNone/>
            </a:pPr>
            <a:endParaRPr lang="en-GB" sz="2000" dirty="0">
              <a:latin typeface="Letterjoin-Air Plus 33" panose="02000805000000020003" pitchFamily="50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7786255" y="343707"/>
            <a:ext cx="3948179" cy="2951542"/>
          </a:xfrm>
          <a:prstGeom prst="wedgeEllipse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248090" y="665316"/>
            <a:ext cx="30245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Letterjoin-Air Plus 33" panose="02000805000000020003" pitchFamily="50" charset="0"/>
              </a:rPr>
              <a:t>Ask your child about their learning every day! Can they name 3 things they enjoyed?</a:t>
            </a:r>
            <a:endParaRPr lang="en-GB" sz="2400" dirty="0">
              <a:latin typeface="Letterjoin-Air Plus 33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13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402" y="874858"/>
            <a:ext cx="9736835" cy="511256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buNone/>
            </a:pPr>
            <a:r>
              <a:rPr lang="en-GB" sz="3600" u="sng" dirty="0">
                <a:latin typeface="Letterjoin-Air Plus 33" panose="02000805000000020003" pitchFamily="50" charset="0"/>
              </a:rPr>
              <a:t>What needs to come to </a:t>
            </a:r>
            <a:r>
              <a:rPr lang="en-GB" sz="3600" u="sng" dirty="0" smtClean="0">
                <a:latin typeface="Letterjoin-Air Plus 33" panose="02000805000000020003" pitchFamily="50" charset="0"/>
              </a:rPr>
              <a:t>school daily</a:t>
            </a:r>
            <a:r>
              <a:rPr lang="en-GB" sz="3600" u="sng" dirty="0">
                <a:latin typeface="Letterjoin-Air Plus 33" panose="02000805000000020003" pitchFamily="50" charset="0"/>
              </a:rPr>
              <a:t>:</a:t>
            </a:r>
          </a:p>
          <a:p>
            <a:pPr>
              <a:lnSpc>
                <a:spcPct val="120000"/>
              </a:lnSpc>
              <a:buNone/>
            </a:pPr>
            <a:r>
              <a:rPr lang="en-GB" u="sng" dirty="0" smtClean="0">
                <a:latin typeface="Letterjoin-Air Plus 33" panose="02000805000000020003" pitchFamily="50" charset="0"/>
              </a:rPr>
              <a:t> </a:t>
            </a:r>
            <a:endParaRPr lang="en-GB" dirty="0" smtClean="0">
              <a:latin typeface="Letterjoin-Air Plus 33" panose="02000805000000020003" pitchFamily="50" charset="0"/>
            </a:endParaRPr>
          </a:p>
          <a:p>
            <a:pPr>
              <a:lnSpc>
                <a:spcPct val="120000"/>
              </a:lnSpc>
            </a:pPr>
            <a:r>
              <a:rPr lang="en-GB" sz="3200" dirty="0" smtClean="0">
                <a:latin typeface="Letterjoin-Air Plus 33" panose="02000805000000020003" pitchFamily="50" charset="0"/>
              </a:rPr>
              <a:t>Water </a:t>
            </a:r>
            <a:r>
              <a:rPr lang="en-GB" sz="3200" dirty="0">
                <a:latin typeface="Letterjoin-Air Plus 33" panose="02000805000000020003" pitchFamily="50" charset="0"/>
              </a:rPr>
              <a:t>bottle </a:t>
            </a:r>
          </a:p>
          <a:p>
            <a:pPr>
              <a:lnSpc>
                <a:spcPct val="120000"/>
              </a:lnSpc>
            </a:pPr>
            <a:r>
              <a:rPr lang="en-GB" sz="3200" dirty="0" smtClean="0">
                <a:latin typeface="Letterjoin-Air Plus 33" panose="02000805000000020003" pitchFamily="50" charset="0"/>
              </a:rPr>
              <a:t>Reading </a:t>
            </a:r>
            <a:r>
              <a:rPr lang="en-GB" sz="3200" dirty="0">
                <a:latin typeface="Letterjoin-Air Plus 33" panose="02000805000000020003" pitchFamily="50" charset="0"/>
              </a:rPr>
              <a:t>record</a:t>
            </a:r>
          </a:p>
          <a:p>
            <a:pPr>
              <a:lnSpc>
                <a:spcPct val="120000"/>
              </a:lnSpc>
            </a:pPr>
            <a:r>
              <a:rPr lang="en-GB" sz="3200" dirty="0" smtClean="0">
                <a:latin typeface="Letterjoin-Air Plus 33" panose="02000805000000020003" pitchFamily="50" charset="0"/>
              </a:rPr>
              <a:t>Reading books</a:t>
            </a:r>
          </a:p>
          <a:p>
            <a:pPr>
              <a:lnSpc>
                <a:spcPct val="120000"/>
              </a:lnSpc>
            </a:pPr>
            <a:endParaRPr lang="en-GB" sz="3200" dirty="0">
              <a:latin typeface="Letterjoin-Air Plus 33" panose="02000805000000020003" pitchFamily="50" charset="0"/>
            </a:endParaRPr>
          </a:p>
          <a:p>
            <a:pPr>
              <a:lnSpc>
                <a:spcPct val="120000"/>
              </a:lnSpc>
            </a:pPr>
            <a:r>
              <a:rPr lang="en-GB" sz="3200" dirty="0" smtClean="0">
                <a:latin typeface="Letterjoin-Air Plus 33" panose="02000805000000020003" pitchFamily="50" charset="0"/>
              </a:rPr>
              <a:t>Please avoid backpacks so that                            our cloakrooms don’t look like this…</a:t>
            </a:r>
            <a:endParaRPr lang="en-GB" sz="2300" u="sng" dirty="0">
              <a:latin typeface="Letterjoin-Air Plus 33" panose="02000805000000020003" pitchFamily="50" charset="0"/>
            </a:endParaRPr>
          </a:p>
        </p:txBody>
      </p:sp>
      <p:sp>
        <p:nvSpPr>
          <p:cNvPr id="5" name="AutoShape 6" descr="The 9 Best Water Bottles for Kids of 2022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0" descr="17 Best Water Bottles of All Sizes and Prices in 2022 | SELF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22" descr="Reading Records"/>
          <p:cNvSpPr>
            <a:spLocks noChangeAspect="1" noChangeArrowheads="1"/>
          </p:cNvSpPr>
          <p:nvPr/>
        </p:nvSpPr>
        <p:spPr bwMode="auto">
          <a:xfrm>
            <a:off x="2136775" y="3127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24" descr="Reading Records"/>
          <p:cNvSpPr>
            <a:spLocks noChangeAspect="1" noChangeArrowheads="1"/>
          </p:cNvSpPr>
          <p:nvPr/>
        </p:nvSpPr>
        <p:spPr bwMode="auto">
          <a:xfrm>
            <a:off x="2289175" y="4651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36" descr="949,724 Apple Stock Photos, Pictures &amp; Royalty-Free Images - iStock"/>
          <p:cNvSpPr>
            <a:spLocks noChangeAspect="1" noChangeArrowheads="1"/>
          </p:cNvSpPr>
          <p:nvPr/>
        </p:nvSpPr>
        <p:spPr bwMode="auto">
          <a:xfrm>
            <a:off x="2441575" y="6175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utoShape 40" descr="Varieties Archive - New York Apple Association"/>
          <p:cNvSpPr>
            <a:spLocks noChangeAspect="1" noChangeArrowheads="1"/>
          </p:cNvSpPr>
          <p:nvPr/>
        </p:nvSpPr>
        <p:spPr bwMode="auto">
          <a:xfrm>
            <a:off x="2593975" y="769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AutoShape 42" descr="Varieties Archive - New York Apple Association"/>
          <p:cNvSpPr>
            <a:spLocks noChangeAspect="1" noChangeArrowheads="1"/>
          </p:cNvSpPr>
          <p:nvPr/>
        </p:nvSpPr>
        <p:spPr bwMode="auto">
          <a:xfrm>
            <a:off x="1984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AutoShape 2" descr="Water Bottle, HD Png Download , Transparent Png Image - PNGite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2" name="Picture 10" descr="School Bottle transparent background PNG cliparts free download | HiClipart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75" b="96000" l="26875" r="87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273" t="9533" r="14785" b="6827"/>
          <a:stretch/>
        </p:blipFill>
        <p:spPr bwMode="auto">
          <a:xfrm>
            <a:off x="8728560" y="1535538"/>
            <a:ext cx="996458" cy="1574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Water Bottles Pink M, design, magenta, water Bottle png | PNGEg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920" b="96839" l="25575" r="836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477" t="11434" r="16768" b="2882"/>
          <a:stretch/>
        </p:blipFill>
        <p:spPr bwMode="auto">
          <a:xfrm>
            <a:off x="7772394" y="2425081"/>
            <a:ext cx="956166" cy="149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Elsenham C E Primary School ~ Uniform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056" b="95278" l="305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795" y="1438225"/>
            <a:ext cx="1992916" cy="199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26" b="20307"/>
          <a:stretch/>
        </p:blipFill>
        <p:spPr>
          <a:xfrm>
            <a:off x="9067953" y="3467033"/>
            <a:ext cx="2357217" cy="3043041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7553724" y="4444019"/>
            <a:ext cx="1393506" cy="302049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Silvine A5 Reading Record Book 40 Page, Ruled, Yellow - Pack of 25 |  HE1495096 | Findel Education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2" t="16651" r="24092" b="12288"/>
          <a:stretch/>
        </p:blipFill>
        <p:spPr bwMode="auto">
          <a:xfrm rot="409719">
            <a:off x="10080983" y="415426"/>
            <a:ext cx="1579948" cy="224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96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u="sng" dirty="0">
                <a:latin typeface="Letterjoin-Air Plus 33" panose="02000805000000020003" pitchFamily="50" charset="0"/>
              </a:rPr>
              <a:t>Other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5132" y="1609402"/>
            <a:ext cx="10515600" cy="4863978"/>
          </a:xfrm>
        </p:spPr>
        <p:txBody>
          <a:bodyPr>
            <a:noAutofit/>
          </a:bodyPr>
          <a:lstStyle/>
          <a:p>
            <a:r>
              <a:rPr lang="en-GB" dirty="0">
                <a:latin typeface="Letterjoin-Air Plus 33" panose="02000805000000020003" pitchFamily="50" charset="0"/>
              </a:rPr>
              <a:t>Please check your parent </a:t>
            </a:r>
            <a:r>
              <a:rPr lang="en-GB" dirty="0" smtClean="0">
                <a:latin typeface="Letterjoin-Air Plus 33" panose="02000805000000020003" pitchFamily="50" charset="0"/>
              </a:rPr>
              <a:t>mail                                                   regularly as </a:t>
            </a:r>
            <a:r>
              <a:rPr lang="en-GB" dirty="0">
                <a:latin typeface="Letterjoin-Air Plus 33" panose="02000805000000020003" pitchFamily="50" charset="0"/>
              </a:rPr>
              <a:t>important </a:t>
            </a:r>
            <a:r>
              <a:rPr lang="en-GB" dirty="0" smtClean="0">
                <a:latin typeface="Letterjoin-Air Plus 33" panose="02000805000000020003" pitchFamily="50" charset="0"/>
              </a:rPr>
              <a:t>messages                                 are sent </a:t>
            </a:r>
            <a:r>
              <a:rPr lang="en-GB" dirty="0">
                <a:latin typeface="Letterjoin-Air Plus 33" panose="02000805000000020003" pitchFamily="50" charset="0"/>
              </a:rPr>
              <a:t>this way</a:t>
            </a:r>
            <a:r>
              <a:rPr lang="en-GB" dirty="0" smtClean="0">
                <a:latin typeface="Letterjoin-Air Plus 33" panose="02000805000000020003" pitchFamily="50" charset="0"/>
              </a:rPr>
              <a:t>.</a:t>
            </a:r>
            <a:endParaRPr lang="en-GB" dirty="0">
              <a:latin typeface="Letterjoin-Air Plus 33" panose="02000805000000020003" pitchFamily="50" charset="0"/>
            </a:endParaRPr>
          </a:p>
          <a:p>
            <a:r>
              <a:rPr lang="en-GB" dirty="0" smtClean="0">
                <a:latin typeface="Letterjoin-Air Plus 33" panose="02000805000000020003" pitchFamily="50" charset="0"/>
              </a:rPr>
              <a:t>Keep up </a:t>
            </a:r>
            <a:r>
              <a:rPr lang="en-GB" dirty="0">
                <a:latin typeface="Letterjoin-Air Plus 33" panose="02000805000000020003" pitchFamily="50" charset="0"/>
              </a:rPr>
              <a:t>to date with information </a:t>
            </a:r>
            <a:r>
              <a:rPr lang="en-GB" dirty="0" smtClean="0">
                <a:latin typeface="Letterjoin-Air Plus 33" panose="02000805000000020003" pitchFamily="50" charset="0"/>
              </a:rPr>
              <a:t>                         shared on our </a:t>
            </a:r>
            <a:r>
              <a:rPr lang="en-GB" dirty="0">
                <a:latin typeface="Letterjoin-Air Plus 33" panose="02000805000000020003" pitchFamily="50" charset="0"/>
              </a:rPr>
              <a:t>school website and the weekly newsletters</a:t>
            </a:r>
            <a:r>
              <a:rPr lang="en-GB" dirty="0" smtClean="0">
                <a:latin typeface="Letterjoin-Air Plus 33" panose="02000805000000020003" pitchFamily="50" charset="0"/>
              </a:rPr>
              <a:t>.</a:t>
            </a:r>
            <a:endParaRPr lang="en-GB" dirty="0">
              <a:latin typeface="Letterjoin-Air Plus 33" panose="02000805000000020003" pitchFamily="50" charset="0"/>
            </a:endParaRPr>
          </a:p>
          <a:p>
            <a:r>
              <a:rPr lang="en-GB" dirty="0">
                <a:latin typeface="Letterjoin-Air Plus 33" panose="02000805000000020003" pitchFamily="50" charset="0"/>
              </a:rPr>
              <a:t>Toys and </a:t>
            </a:r>
            <a:r>
              <a:rPr lang="en-GB" dirty="0" smtClean="0">
                <a:latin typeface="Letterjoin-Air Plus 33" panose="02000805000000020003" pitchFamily="50" charset="0"/>
              </a:rPr>
              <a:t>special </a:t>
            </a:r>
            <a:r>
              <a:rPr lang="en-GB" dirty="0">
                <a:latin typeface="Letterjoin-Air Plus 33" panose="02000805000000020003" pitchFamily="50" charset="0"/>
              </a:rPr>
              <a:t>belongings should not come into school</a:t>
            </a:r>
            <a:r>
              <a:rPr lang="en-GB" dirty="0" smtClean="0">
                <a:latin typeface="Letterjoin-Air Plus 33" panose="02000805000000020003" pitchFamily="50" charset="0"/>
              </a:rPr>
              <a:t>.</a:t>
            </a:r>
            <a:endParaRPr lang="en-GB" dirty="0">
              <a:latin typeface="Letterjoin-Air Plus 33" panose="02000805000000020003" pitchFamily="50" charset="0"/>
            </a:endParaRPr>
          </a:p>
          <a:p>
            <a:r>
              <a:rPr lang="en-GB" dirty="0">
                <a:latin typeface="Letterjoin-Air Plus 33" panose="02000805000000020003" pitchFamily="50" charset="0"/>
              </a:rPr>
              <a:t>Correct uniform must be worn; no </a:t>
            </a:r>
            <a:r>
              <a:rPr lang="en-GB" dirty="0" smtClean="0">
                <a:latin typeface="Letterjoin-Air Plus 33" panose="02000805000000020003" pitchFamily="50" charset="0"/>
              </a:rPr>
              <a:t>hoop earrings, </a:t>
            </a:r>
            <a:r>
              <a:rPr lang="en-GB" dirty="0">
                <a:latin typeface="Letterjoin-Air Plus 33" panose="02000805000000020003" pitchFamily="50" charset="0"/>
              </a:rPr>
              <a:t>and hairbands must be functional and discrete in </a:t>
            </a:r>
            <a:r>
              <a:rPr lang="en-GB" dirty="0" smtClean="0">
                <a:latin typeface="Letterjoin-Air Plus 33" panose="02000805000000020003" pitchFamily="50" charset="0"/>
              </a:rPr>
              <a:t>school </a:t>
            </a:r>
            <a:r>
              <a:rPr lang="en-GB" dirty="0">
                <a:latin typeface="Letterjoin-Air Plus 33" panose="02000805000000020003" pitchFamily="50" charset="0"/>
              </a:rPr>
              <a:t>colours.</a:t>
            </a:r>
          </a:p>
          <a:p>
            <a:endParaRPr lang="en-GB" sz="2400" dirty="0">
              <a:latin typeface="Letterjoin-Air Plus 33" panose="02000805000000020003" pitchFamily="50" charset="0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7732771" y="133631"/>
            <a:ext cx="3948179" cy="2951542"/>
          </a:xfrm>
          <a:prstGeom prst="wedgeEllipseCallout">
            <a:avLst>
              <a:gd name="adj1" fmla="val 45715"/>
              <a:gd name="adj2" fmla="val 51127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8059921" y="715824"/>
            <a:ext cx="32938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Letter-join Plus 33" panose="02000505000000020003" pitchFamily="50" charset="0"/>
              </a:rPr>
              <a:t>Visit our school website: </a:t>
            </a:r>
            <a:r>
              <a:rPr lang="en-GB" sz="2000" b="1" dirty="0" smtClean="0">
                <a:latin typeface="Letter-join Basic 33" panose="02000505000000020003" pitchFamily="50" charset="0"/>
                <a:hlinkClick r:id="rId3"/>
              </a:rPr>
              <a:t>www.elsenham.essex.sch.uk</a:t>
            </a:r>
            <a:endParaRPr lang="en-GB" sz="2000" b="1" dirty="0" smtClean="0">
              <a:latin typeface="Letter-join Basic 33" panose="02000505000000020003" pitchFamily="50" charset="0"/>
            </a:endParaRPr>
          </a:p>
          <a:p>
            <a:pPr algn="ctr"/>
            <a:endParaRPr lang="en-GB" sz="2000" b="1" dirty="0">
              <a:latin typeface="Letter-join Basic 33" panose="02000505000000020003" pitchFamily="50" charset="0"/>
            </a:endParaRPr>
          </a:p>
          <a:p>
            <a:pPr algn="ctr"/>
            <a:r>
              <a:rPr lang="en-GB" sz="2000" b="1" dirty="0" smtClean="0">
                <a:latin typeface="Letter-join Basic 33" panose="02000505000000020003" pitchFamily="50" charset="0"/>
              </a:rPr>
              <a:t>Send Email:</a:t>
            </a:r>
          </a:p>
          <a:p>
            <a:pPr algn="ctr"/>
            <a:r>
              <a:rPr lang="en-GB" sz="2000" b="1" dirty="0" smtClean="0">
                <a:latin typeface="Letter-join Basic 33" panose="02000505000000020003" pitchFamily="50" charset="0"/>
              </a:rPr>
              <a:t>send@elsenham.essex.sch.uk</a:t>
            </a:r>
          </a:p>
          <a:p>
            <a:pPr algn="ctr"/>
            <a:endParaRPr lang="en-GB" sz="2000" b="1" dirty="0">
              <a:solidFill>
                <a:schemeClr val="accent1">
                  <a:lumMod val="75000"/>
                </a:schemeClr>
              </a:solidFill>
              <a:latin typeface="Letter-join Basic 33" panose="02000505000000020003" pitchFamily="50" charset="0"/>
            </a:endParaRPr>
          </a:p>
          <a:p>
            <a:pPr algn="ctr"/>
            <a:endParaRPr lang="en-GB" sz="2400" dirty="0">
              <a:latin typeface="Letter-join Plus 33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13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36073"/>
            <a:ext cx="10515600" cy="5226627"/>
          </a:xfrm>
        </p:spPr>
        <p:txBody>
          <a:bodyPr>
            <a:normAutofit/>
          </a:bodyPr>
          <a:lstStyle/>
          <a:p>
            <a:pPr algn="ctr"/>
            <a:r>
              <a:rPr lang="en-GB" dirty="0" smtClean="0">
                <a:latin typeface="Letterjoin-Air Plus 33" panose="02000805000000020003" pitchFamily="50" charset="0"/>
              </a:rPr>
              <a:t>Thank you for coming!</a:t>
            </a:r>
            <a:br>
              <a:rPr lang="en-GB" dirty="0" smtClean="0">
                <a:latin typeface="Letterjoin-Air Plus 33" panose="02000805000000020003" pitchFamily="50" charset="0"/>
              </a:rPr>
            </a:br>
            <a:r>
              <a:rPr lang="en-GB" dirty="0" smtClean="0">
                <a:latin typeface="Letterjoin-Air Plus 33" panose="02000805000000020003" pitchFamily="50" charset="0"/>
              </a:rPr>
              <a:t/>
            </a:r>
            <a:br>
              <a:rPr lang="en-GB" dirty="0" smtClean="0">
                <a:latin typeface="Letterjoin-Air Plus 33" panose="02000805000000020003" pitchFamily="50" charset="0"/>
              </a:rPr>
            </a:br>
            <a:r>
              <a:rPr lang="en-GB" sz="3200" dirty="0" smtClean="0">
                <a:latin typeface="Letterjoin-Air Plus 33" panose="02000805000000020003" pitchFamily="50" charset="0"/>
              </a:rPr>
              <a:t/>
            </a:r>
            <a:br>
              <a:rPr lang="en-GB" sz="3200" dirty="0" smtClean="0">
                <a:latin typeface="Letterjoin-Air Plus 33" panose="02000805000000020003" pitchFamily="50" charset="0"/>
              </a:rPr>
            </a:br>
            <a:r>
              <a:rPr lang="en-GB" sz="3200" dirty="0" smtClean="0">
                <a:latin typeface="Letterjoin-Air Plus 33" panose="02000805000000020003" pitchFamily="50" charset="0"/>
              </a:rPr>
              <a:t>We look forward to working alongside you, and are excited for a fantastic year with your lovely children.</a:t>
            </a:r>
            <a:br>
              <a:rPr lang="en-GB" sz="3200" dirty="0" smtClean="0">
                <a:latin typeface="Letterjoin-Air Plus 33" panose="02000805000000020003" pitchFamily="50" charset="0"/>
              </a:rPr>
            </a:br>
            <a:r>
              <a:rPr lang="en-GB" sz="3200" dirty="0" smtClean="0">
                <a:latin typeface="Letterjoin-Air Plus 33" panose="02000805000000020003" pitchFamily="50" charset="0"/>
              </a:rPr>
              <a:t/>
            </a:r>
            <a:br>
              <a:rPr lang="en-GB" sz="3200" dirty="0" smtClean="0">
                <a:latin typeface="Letterjoin-Air Plus 33" panose="02000805000000020003" pitchFamily="50" charset="0"/>
              </a:rPr>
            </a:br>
            <a:endParaRPr lang="en-GB" sz="3200" dirty="0">
              <a:latin typeface="Letterjoin-Air Plus 33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21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22426</TotalTime>
  <Words>944</Words>
  <Application>Microsoft Office PowerPoint</Application>
  <PresentationFormat>Widescreen</PresentationFormat>
  <Paragraphs>210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Arial</vt:lpstr>
      <vt:lpstr>Calibri</vt:lpstr>
      <vt:lpstr>Calibri Light</vt:lpstr>
      <vt:lpstr>CCW Cursive Writing 1</vt:lpstr>
      <vt:lpstr>Letter-join 33</vt:lpstr>
      <vt:lpstr>Letter-join Basic 33</vt:lpstr>
      <vt:lpstr>Letter-join Plus 33</vt:lpstr>
      <vt:lpstr>Letterjoin-Air Plus 33</vt:lpstr>
      <vt:lpstr>Symbol</vt:lpstr>
      <vt:lpstr>Times New Roman</vt:lpstr>
      <vt:lpstr>Office Theme</vt:lpstr>
      <vt:lpstr>PowerPoint Presentation</vt:lpstr>
      <vt:lpstr>Transition from EYFS to Year 1</vt:lpstr>
      <vt:lpstr>P.E.</vt:lpstr>
      <vt:lpstr>Forest School</vt:lpstr>
      <vt:lpstr>Behaviour</vt:lpstr>
      <vt:lpstr>A typical day in Year One </vt:lpstr>
      <vt:lpstr>PowerPoint Presentation</vt:lpstr>
      <vt:lpstr>Reading </vt:lpstr>
      <vt:lpstr>PowerPoint Presentation</vt:lpstr>
      <vt:lpstr>Reading buddies </vt:lpstr>
      <vt:lpstr>Handwriting</vt:lpstr>
      <vt:lpstr>  Maths </vt:lpstr>
      <vt:lpstr>PowerPoint Presentation</vt:lpstr>
      <vt:lpstr>Our topics </vt:lpstr>
      <vt:lpstr>Enrichment </vt:lpstr>
      <vt:lpstr>How to help at home</vt:lpstr>
      <vt:lpstr>PowerPoint Presentation</vt:lpstr>
      <vt:lpstr>Other information</vt:lpstr>
      <vt:lpstr>Thank you for coming!   We look forward to working alongside you, and are excited for a fantastic year with your lovely children.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Meghan English</dc:creator>
  <cp:lastModifiedBy>Stacey McCraith</cp:lastModifiedBy>
  <cp:revision>132</cp:revision>
  <cp:lastPrinted>2024-09-06T09:12:46Z</cp:lastPrinted>
  <dcterms:created xsi:type="dcterms:W3CDTF">2017-09-13T17:33:24Z</dcterms:created>
  <dcterms:modified xsi:type="dcterms:W3CDTF">2026-09-23T09:52:34Z</dcterms:modified>
</cp:coreProperties>
</file>